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118"/>
  </p:notesMasterIdLst>
  <p:handoutMasterIdLst>
    <p:handoutMasterId r:id="rId119"/>
  </p:handoutMasterIdLst>
  <p:sldIdLst>
    <p:sldId id="312" r:id="rId2"/>
    <p:sldId id="317" r:id="rId3"/>
    <p:sldId id="320" r:id="rId4"/>
    <p:sldId id="350" r:id="rId5"/>
    <p:sldId id="354" r:id="rId6"/>
    <p:sldId id="554" r:id="rId7"/>
    <p:sldId id="352" r:id="rId8"/>
    <p:sldId id="555" r:id="rId9"/>
    <p:sldId id="359" r:id="rId10"/>
    <p:sldId id="365" r:id="rId11"/>
    <p:sldId id="549" r:id="rId12"/>
    <p:sldId id="548" r:id="rId13"/>
    <p:sldId id="557" r:id="rId14"/>
    <p:sldId id="546" r:id="rId15"/>
    <p:sldId id="547" r:id="rId16"/>
    <p:sldId id="556" r:id="rId17"/>
    <p:sldId id="558" r:id="rId18"/>
    <p:sldId id="539" r:id="rId19"/>
    <p:sldId id="541" r:id="rId20"/>
    <p:sldId id="542" r:id="rId21"/>
    <p:sldId id="544" r:id="rId22"/>
    <p:sldId id="543" r:id="rId23"/>
    <p:sldId id="559" r:id="rId24"/>
    <p:sldId id="329" r:id="rId25"/>
    <p:sldId id="454" r:id="rId26"/>
    <p:sldId id="525" r:id="rId27"/>
    <p:sldId id="518" r:id="rId28"/>
    <p:sldId id="457" r:id="rId29"/>
    <p:sldId id="445" r:id="rId30"/>
    <p:sldId id="458" r:id="rId31"/>
    <p:sldId id="369" r:id="rId32"/>
    <p:sldId id="449" r:id="rId33"/>
    <p:sldId id="448" r:id="rId34"/>
    <p:sldId id="368" r:id="rId35"/>
    <p:sldId id="446" r:id="rId36"/>
    <p:sldId id="371" r:id="rId37"/>
    <p:sldId id="450" r:id="rId38"/>
    <p:sldId id="372" r:id="rId39"/>
    <p:sldId id="444" r:id="rId40"/>
    <p:sldId id="438" r:id="rId41"/>
    <p:sldId id="440" r:id="rId42"/>
    <p:sldId id="441" r:id="rId43"/>
    <p:sldId id="442" r:id="rId44"/>
    <p:sldId id="443" r:id="rId45"/>
    <p:sldId id="574" r:id="rId46"/>
    <p:sldId id="428" r:id="rId47"/>
    <p:sldId id="567" r:id="rId48"/>
    <p:sldId id="463" r:id="rId49"/>
    <p:sldId id="570" r:id="rId50"/>
    <p:sldId id="530" r:id="rId51"/>
    <p:sldId id="464" r:id="rId52"/>
    <p:sldId id="465" r:id="rId53"/>
    <p:sldId id="568" r:id="rId54"/>
    <p:sldId id="529" r:id="rId55"/>
    <p:sldId id="468" r:id="rId56"/>
    <p:sldId id="469" r:id="rId57"/>
    <p:sldId id="470" r:id="rId58"/>
    <p:sldId id="432" r:id="rId59"/>
    <p:sldId id="435" r:id="rId60"/>
    <p:sldId id="564" r:id="rId61"/>
    <p:sldId id="569" r:id="rId62"/>
    <p:sldId id="565" r:id="rId63"/>
    <p:sldId id="561" r:id="rId64"/>
    <p:sldId id="571" r:id="rId65"/>
    <p:sldId id="474" r:id="rId66"/>
    <p:sldId id="572" r:id="rId67"/>
    <p:sldId id="573" r:id="rId68"/>
    <p:sldId id="476" r:id="rId69"/>
    <p:sldId id="484" r:id="rId70"/>
    <p:sldId id="526" r:id="rId71"/>
    <p:sldId id="479" r:id="rId72"/>
    <p:sldId id="480" r:id="rId73"/>
    <p:sldId id="385" r:id="rId74"/>
    <p:sldId id="575" r:id="rId75"/>
    <p:sldId id="490" r:id="rId76"/>
    <p:sldId id="486" r:id="rId77"/>
    <p:sldId id="491" r:id="rId78"/>
    <p:sldId id="492" r:id="rId79"/>
    <p:sldId id="487" r:id="rId80"/>
    <p:sldId id="493" r:id="rId81"/>
    <p:sldId id="494" r:id="rId82"/>
    <p:sldId id="576" r:id="rId83"/>
    <p:sldId id="495" r:id="rId84"/>
    <p:sldId id="503" r:id="rId85"/>
    <p:sldId id="527" r:id="rId86"/>
    <p:sldId id="498" r:id="rId87"/>
    <p:sldId id="578" r:id="rId88"/>
    <p:sldId id="579" r:id="rId89"/>
    <p:sldId id="499" r:id="rId90"/>
    <p:sldId id="505" r:id="rId91"/>
    <p:sldId id="504" r:id="rId92"/>
    <p:sldId id="577" r:id="rId93"/>
    <p:sldId id="400" r:id="rId94"/>
    <p:sldId id="405" r:id="rId95"/>
    <p:sldId id="409" r:id="rId96"/>
    <p:sldId id="580" r:id="rId97"/>
    <p:sldId id="411" r:id="rId98"/>
    <p:sldId id="413" r:id="rId99"/>
    <p:sldId id="419" r:id="rId100"/>
    <p:sldId id="506" r:id="rId101"/>
    <p:sldId id="508" r:id="rId102"/>
    <p:sldId id="522" r:id="rId103"/>
    <p:sldId id="523" r:id="rId104"/>
    <p:sldId id="507" r:id="rId105"/>
    <p:sldId id="399" r:id="rId106"/>
    <p:sldId id="524" r:id="rId107"/>
    <p:sldId id="521" r:id="rId108"/>
    <p:sldId id="510" r:id="rId109"/>
    <p:sldId id="511" r:id="rId110"/>
    <p:sldId id="512" r:id="rId111"/>
    <p:sldId id="513" r:id="rId112"/>
    <p:sldId id="514" r:id="rId113"/>
    <p:sldId id="528" r:id="rId114"/>
    <p:sldId id="515" r:id="rId115"/>
    <p:sldId id="472" r:id="rId116"/>
    <p:sldId id="473" r:id="rId11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C20E9F5-BD1E-460D-B360-CB91A6CFCBD9}">
          <p14:sldIdLst>
            <p14:sldId id="312"/>
            <p14:sldId id="317"/>
          </p14:sldIdLst>
        </p14:section>
        <p14:section name="基础知识" id="{1E5AFE8A-4C9D-4BB2-91C5-96E28E786BA0}">
          <p14:sldIdLst>
            <p14:sldId id="320"/>
            <p14:sldId id="350"/>
            <p14:sldId id="354"/>
            <p14:sldId id="554"/>
            <p14:sldId id="352"/>
            <p14:sldId id="555"/>
            <p14:sldId id="359"/>
            <p14:sldId id="365"/>
            <p14:sldId id="549"/>
            <p14:sldId id="548"/>
          </p14:sldIdLst>
        </p14:section>
        <p14:section name="机器学习方法" id="{0E331376-80A7-4DF4-9FA0-54448CADF4E7}">
          <p14:sldIdLst>
            <p14:sldId id="557"/>
            <p14:sldId id="546"/>
            <p14:sldId id="547"/>
            <p14:sldId id="556"/>
            <p14:sldId id="558"/>
            <p14:sldId id="539"/>
            <p14:sldId id="541"/>
            <p14:sldId id="542"/>
            <p14:sldId id="544"/>
            <p14:sldId id="543"/>
            <p14:sldId id="559"/>
          </p14:sldIdLst>
        </p14:section>
        <p14:section name="可解释内涵" id="{BAC8C37D-C82B-41B7-BE5F-106F9A25530E}">
          <p14:sldIdLst>
            <p14:sldId id="329"/>
            <p14:sldId id="454"/>
            <p14:sldId id="525"/>
            <p14:sldId id="518"/>
            <p14:sldId id="457"/>
            <p14:sldId id="445"/>
            <p14:sldId id="458"/>
            <p14:sldId id="369"/>
            <p14:sldId id="449"/>
            <p14:sldId id="448"/>
            <p14:sldId id="368"/>
            <p14:sldId id="446"/>
            <p14:sldId id="371"/>
            <p14:sldId id="450"/>
            <p14:sldId id="372"/>
            <p14:sldId id="444"/>
            <p14:sldId id="438"/>
            <p14:sldId id="440"/>
            <p14:sldId id="441"/>
            <p14:sldId id="442"/>
            <p14:sldId id="443"/>
            <p14:sldId id="574"/>
          </p14:sldIdLst>
        </p14:section>
        <p14:section name="可解释机器学习" id="{5E2166EA-4600-4C8D-A8B2-BE92BB47FF2B}">
          <p14:sldIdLst>
            <p14:sldId id="428"/>
          </p14:sldIdLst>
        </p14:section>
        <p14:section name="自解释" id="{A2F6EE81-79D2-49B4-BD21-A6D979BD7891}">
          <p14:sldIdLst>
            <p14:sldId id="567"/>
            <p14:sldId id="463"/>
            <p14:sldId id="570"/>
            <p14:sldId id="530"/>
            <p14:sldId id="464"/>
            <p14:sldId id="465"/>
            <p14:sldId id="568"/>
            <p14:sldId id="529"/>
            <p14:sldId id="468"/>
            <p14:sldId id="469"/>
            <p14:sldId id="470"/>
            <p14:sldId id="432"/>
            <p14:sldId id="435"/>
            <p14:sldId id="564"/>
            <p14:sldId id="569"/>
            <p14:sldId id="565"/>
          </p14:sldIdLst>
        </p14:section>
        <p14:section name="事后解释" id="{B9F9C4A8-8991-430A-986C-53538A91E357}">
          <p14:sldIdLst>
            <p14:sldId id="561"/>
            <p14:sldId id="571"/>
            <p14:sldId id="474"/>
            <p14:sldId id="572"/>
            <p14:sldId id="573"/>
            <p14:sldId id="476"/>
            <p14:sldId id="484"/>
            <p14:sldId id="526"/>
            <p14:sldId id="479"/>
            <p14:sldId id="480"/>
            <p14:sldId id="385"/>
            <p14:sldId id="575"/>
            <p14:sldId id="490"/>
            <p14:sldId id="486"/>
            <p14:sldId id="491"/>
            <p14:sldId id="492"/>
            <p14:sldId id="487"/>
            <p14:sldId id="493"/>
            <p14:sldId id="494"/>
            <p14:sldId id="576"/>
            <p14:sldId id="495"/>
            <p14:sldId id="503"/>
            <p14:sldId id="527"/>
            <p14:sldId id="498"/>
            <p14:sldId id="578"/>
            <p14:sldId id="579"/>
            <p14:sldId id="499"/>
            <p14:sldId id="505"/>
            <p14:sldId id="504"/>
            <p14:sldId id="577"/>
            <p14:sldId id="400"/>
            <p14:sldId id="405"/>
            <p14:sldId id="409"/>
            <p14:sldId id="580"/>
            <p14:sldId id="411"/>
            <p14:sldId id="413"/>
            <p14:sldId id="419"/>
            <p14:sldId id="506"/>
            <p14:sldId id="508"/>
            <p14:sldId id="522"/>
            <p14:sldId id="523"/>
            <p14:sldId id="507"/>
            <p14:sldId id="399"/>
            <p14:sldId id="524"/>
            <p14:sldId id="521"/>
            <p14:sldId id="510"/>
            <p14:sldId id="511"/>
            <p14:sldId id="512"/>
            <p14:sldId id="513"/>
            <p14:sldId id="514"/>
            <p14:sldId id="528"/>
            <p14:sldId id="515"/>
          </p14:sldIdLst>
        </p14:section>
        <p14:section name="可解释机器学习的未来" id="{A6DC043F-C2E8-4664-955A-C398F370260C}">
          <p14:sldIdLst>
            <p14:sldId id="472"/>
            <p14:sldId id="473"/>
          </p14:sldIdLst>
        </p14:section>
        <p14:section name="结束" id="{AD2B3983-0CD0-4FB1-9FCA-009A29A9504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E6E6E6"/>
    <a:srgbClr val="DEDEDE"/>
    <a:srgbClr val="1C706E"/>
    <a:srgbClr val="4F4F4F"/>
    <a:srgbClr val="396497"/>
    <a:srgbClr val="FFFFC8"/>
    <a:srgbClr val="EFF3B7"/>
    <a:srgbClr val="757575"/>
    <a:srgbClr val="EC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009" autoAdjust="0"/>
    <p:restoredTop sz="91894" autoAdjust="0"/>
  </p:normalViewPr>
  <p:slideViewPr>
    <p:cSldViewPr>
      <p:cViewPr varScale="1">
        <p:scale>
          <a:sx n="85" d="100"/>
          <a:sy n="85" d="100"/>
        </p:scale>
        <p:origin x="68" y="580"/>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49" d="100"/>
          <a:sy n="49" d="100"/>
        </p:scale>
        <p:origin x="-2656" y="-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962F8E-21B2-4BB2-BF8F-D43A8C374F65}" type="datetimeFigureOut">
              <a:rPr lang="zh-CN" altLang="en-US" smtClean="0"/>
              <a:t>2024/2/16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F92612-492B-4BA7-B0A6-11257F92565E}" type="slidenum">
              <a:rPr lang="zh-CN" altLang="en-US" smtClean="0"/>
              <a:t>‹#›</a:t>
            </a:fld>
            <a:endParaRPr lang="zh-CN" altLang="en-US"/>
          </a:p>
        </p:txBody>
      </p:sp>
    </p:spTree>
    <p:extLst>
      <p:ext uri="{BB962C8B-B14F-4D97-AF65-F5344CB8AC3E}">
        <p14:creationId xmlns:p14="http://schemas.microsoft.com/office/powerpoint/2010/main" val="6589063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F3BF15-F36E-417E-B91F-1A53C2CDD771}" type="datetimeFigureOut">
              <a:rPr lang="zh-CN" altLang="en-US" smtClean="0"/>
              <a:t>2024/2/16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5B6964-0C3A-4F6F-B4DC-F3C0DAB175CF}" type="slidenum">
              <a:rPr lang="zh-CN" altLang="en-US" smtClean="0"/>
              <a:t>‹#›</a:t>
            </a:fld>
            <a:endParaRPr lang="zh-CN" altLang="en-US"/>
          </a:p>
        </p:txBody>
      </p:sp>
    </p:spTree>
    <p:extLst>
      <p:ext uri="{BB962C8B-B14F-4D97-AF65-F5344CB8AC3E}">
        <p14:creationId xmlns:p14="http://schemas.microsoft.com/office/powerpoint/2010/main" val="2818449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E4%BF%A1%E6%81%AF%E8%AE%BA/302185?fromModule=lemma_inlink" TargetMode="External"/><Relationship Id="rId7" Type="http://schemas.openxmlformats.org/officeDocument/2006/relationships/hyperlink" Target="https://baike.baidu.com/item/%E6%AD%A3%E5%BC%BA%E5%8C%96/9847038?fromModule=lemma_inlink"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baike.baidu.com/item/%E5%A5%96%E8%B5%8F/6527293?fromModule=lemma_inlink" TargetMode="External"/><Relationship Id="rId5" Type="http://schemas.openxmlformats.org/officeDocument/2006/relationships/hyperlink" Target="https://baike.baidu.com/item/%E8%87%AA%E5%8A%A8%E6%8E%A7%E5%88%B6/5337539?fromModule=lemma_inlink" TargetMode="External"/><Relationship Id="rId4" Type="http://schemas.openxmlformats.org/officeDocument/2006/relationships/hyperlink" Target="https://baike.baidu.com/item/%E5%8D%9A%E5%BC%88%E8%AE%BA/81545?fromModule=lemma_inlink"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15B72CF-2068-4FB5-B981-3BA37ED77D04}" type="slidenum">
              <a:rPr lang="en-US" smtClean="0"/>
              <a:t>1</a:t>
            </a:fld>
            <a:endParaRPr lang="en-US" dirty="0"/>
          </a:p>
        </p:txBody>
      </p:sp>
    </p:spTree>
    <p:extLst>
      <p:ext uri="{BB962C8B-B14F-4D97-AF65-F5344CB8AC3E}">
        <p14:creationId xmlns:p14="http://schemas.microsoft.com/office/powerpoint/2010/main" val="1803868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5B6964-0C3A-4F6F-B4DC-F3C0DAB175CF}" type="slidenum">
              <a:rPr lang="zh-CN" altLang="en-US" smtClean="0"/>
              <a:t>17</a:t>
            </a:fld>
            <a:endParaRPr lang="zh-CN" altLang="en-US"/>
          </a:p>
        </p:txBody>
      </p:sp>
    </p:spTree>
    <p:extLst>
      <p:ext uri="{BB962C8B-B14F-4D97-AF65-F5344CB8AC3E}">
        <p14:creationId xmlns:p14="http://schemas.microsoft.com/office/powerpoint/2010/main" val="1904830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5B6964-0C3A-4F6F-B4DC-F3C0DAB175CF}" type="slidenum">
              <a:rPr lang="zh-CN" altLang="en-US" smtClean="0"/>
              <a:t>19</a:t>
            </a:fld>
            <a:endParaRPr lang="zh-CN" altLang="en-US"/>
          </a:p>
        </p:txBody>
      </p:sp>
    </p:spTree>
    <p:extLst>
      <p:ext uri="{BB962C8B-B14F-4D97-AF65-F5344CB8AC3E}">
        <p14:creationId xmlns:p14="http://schemas.microsoft.com/office/powerpoint/2010/main" val="1442780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卷积神经网络模型一般由若干个卷积层、池化层和全连接层组成。卷积层的作用是提取图像的特征；池化层的作用是对特征进行抽样，可以使用较少训练参数，同时还可以减轻网络模型的过拟合程度。卷积层和池化层一般交替出现在网络中，称一个卷积层加一个池化层为一个特征提取过程，但是并不是每个卷积层后都会跟池化层，大部分网络只有三层池化层。网络的最后一般为</a:t>
            </a:r>
            <a:r>
              <a:rPr lang="en-US" altLang="zh-CN" dirty="0"/>
              <a:t>1~2</a:t>
            </a:r>
            <a:r>
              <a:rPr lang="zh-CN" altLang="en-US" dirty="0"/>
              <a:t>层全连接层，全连接层负责把提取的特征图连接起来，最后通过分类器得到最终的分类结果。</a:t>
            </a:r>
          </a:p>
        </p:txBody>
      </p:sp>
      <p:sp>
        <p:nvSpPr>
          <p:cNvPr id="4" name="灯片编号占位符 3"/>
          <p:cNvSpPr>
            <a:spLocks noGrp="1"/>
          </p:cNvSpPr>
          <p:nvPr>
            <p:ph type="sldNum" sz="quarter" idx="10"/>
          </p:nvPr>
        </p:nvSpPr>
        <p:spPr/>
        <p:txBody>
          <a:bodyPr/>
          <a:lstStyle/>
          <a:p>
            <a:fld id="{1A5B6964-0C3A-4F6F-B4DC-F3C0DAB175CF}" type="slidenum">
              <a:rPr lang="zh-CN" altLang="en-US" smtClean="0"/>
              <a:t>20</a:t>
            </a:fld>
            <a:endParaRPr lang="zh-CN" altLang="en-US"/>
          </a:p>
        </p:txBody>
      </p:sp>
    </p:spTree>
    <p:extLst>
      <p:ext uri="{BB962C8B-B14F-4D97-AF65-F5344CB8AC3E}">
        <p14:creationId xmlns:p14="http://schemas.microsoft.com/office/powerpoint/2010/main" val="246582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A5B6964-0C3A-4F6F-B4DC-F3C0DAB175CF}" type="slidenum">
              <a:rPr lang="zh-CN" altLang="en-US" smtClean="0"/>
              <a:t>21</a:t>
            </a:fld>
            <a:endParaRPr lang="zh-CN" altLang="en-US"/>
          </a:p>
        </p:txBody>
      </p:sp>
    </p:spTree>
    <p:extLst>
      <p:ext uri="{BB962C8B-B14F-4D97-AF65-F5344CB8AC3E}">
        <p14:creationId xmlns:p14="http://schemas.microsoft.com/office/powerpoint/2010/main" val="2607091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一个线性不可分的样本集，映射到高维空间中能够线性可分</a:t>
            </a:r>
          </a:p>
        </p:txBody>
      </p:sp>
      <p:sp>
        <p:nvSpPr>
          <p:cNvPr id="4" name="灯片编号占位符 3"/>
          <p:cNvSpPr>
            <a:spLocks noGrp="1"/>
          </p:cNvSpPr>
          <p:nvPr>
            <p:ph type="sldNum" sz="quarter" idx="10"/>
          </p:nvPr>
        </p:nvSpPr>
        <p:spPr/>
        <p:txBody>
          <a:bodyPr/>
          <a:lstStyle/>
          <a:p>
            <a:fld id="{1A5B6964-0C3A-4F6F-B4DC-F3C0DAB175CF}" type="slidenum">
              <a:rPr lang="zh-CN" altLang="en-US" smtClean="0"/>
              <a:t>22</a:t>
            </a:fld>
            <a:endParaRPr lang="zh-CN" altLang="en-US"/>
          </a:p>
        </p:txBody>
      </p:sp>
    </p:spTree>
    <p:extLst>
      <p:ext uri="{BB962C8B-B14F-4D97-AF65-F5344CB8AC3E}">
        <p14:creationId xmlns:p14="http://schemas.microsoft.com/office/powerpoint/2010/main" val="386903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这样的超平面有无穷多个（即感知机），但是几何间隔最大的分离超平面却是唯一的。</a:t>
            </a:r>
            <a:endParaRPr lang="en-US" altLang="zh-CN" dirty="0"/>
          </a:p>
          <a:p>
            <a:r>
              <a:rPr lang="en-US" altLang="zh-CN" dirty="0"/>
              <a:t>Alpha</a:t>
            </a:r>
            <a:r>
              <a:rPr lang="zh-CN" altLang="en-US" dirty="0"/>
              <a:t>是</a:t>
            </a:r>
            <a:r>
              <a:rPr lang="zh-CN" altLang="en-US" sz="1200" b="0" i="0" kern="1200" dirty="0">
                <a:solidFill>
                  <a:schemeClr val="tx1"/>
                </a:solidFill>
                <a:effectLst/>
                <a:latin typeface="+mn-lt"/>
                <a:ea typeface="+mn-ea"/>
                <a:cs typeface="+mn-cs"/>
              </a:rPr>
              <a:t>是拉格朗日乘子变量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是惩罚因子</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Gamma</a:t>
            </a:r>
            <a:r>
              <a:rPr lang="zh-CN" altLang="en-US" sz="1200" b="0" i="0" kern="1200" dirty="0">
                <a:solidFill>
                  <a:schemeClr val="tx1"/>
                </a:solidFill>
                <a:effectLst/>
                <a:latin typeface="+mn-lt"/>
                <a:ea typeface="+mn-ea"/>
                <a:cs typeface="+mn-cs"/>
              </a:rPr>
              <a:t>是松弛变量</a:t>
            </a:r>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23</a:t>
            </a:fld>
            <a:endParaRPr lang="zh-CN" altLang="en-US"/>
          </a:p>
        </p:txBody>
      </p:sp>
    </p:spTree>
    <p:extLst>
      <p:ext uri="{BB962C8B-B14F-4D97-AF65-F5344CB8AC3E}">
        <p14:creationId xmlns:p14="http://schemas.microsoft.com/office/powerpoint/2010/main" val="3219358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高层特征即</a:t>
            </a:r>
            <a:r>
              <a:rPr lang="en-US" altLang="zh-CN" sz="1200" b="1" i="0" kern="1200" dirty="0">
                <a:solidFill>
                  <a:schemeClr val="tx1"/>
                </a:solidFill>
                <a:effectLst/>
                <a:latin typeface="+mn-lt"/>
                <a:ea typeface="+mn-ea"/>
                <a:cs typeface="+mn-cs"/>
              </a:rPr>
              <a:t>CNN</a:t>
            </a:r>
            <a:r>
              <a:rPr lang="zh-CN" altLang="en-US" sz="1200" b="1" i="0" kern="1200" dirty="0">
                <a:solidFill>
                  <a:schemeClr val="tx1"/>
                </a:solidFill>
                <a:effectLst/>
                <a:latin typeface="+mn-lt"/>
                <a:ea typeface="+mn-ea"/>
                <a:cs typeface="+mn-cs"/>
              </a:rPr>
              <a:t>中网络越深的层得到的特征，高层的特征包含很丰富的组合信息，象征着人对它的分辨能力，越高层越好分辨出是啥东西，如表征着类别啥的，对识别任务帮助大）</a:t>
            </a:r>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26</a:t>
            </a:fld>
            <a:endParaRPr lang="zh-CN" altLang="en-US"/>
          </a:p>
        </p:txBody>
      </p:sp>
    </p:spTree>
    <p:extLst>
      <p:ext uri="{BB962C8B-B14F-4D97-AF65-F5344CB8AC3E}">
        <p14:creationId xmlns:p14="http://schemas.microsoft.com/office/powerpoint/2010/main" val="9271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27</a:t>
            </a:fld>
            <a:endParaRPr lang="zh-CN" altLang="en-US"/>
          </a:p>
        </p:txBody>
      </p:sp>
    </p:spTree>
    <p:extLst>
      <p:ext uri="{BB962C8B-B14F-4D97-AF65-F5344CB8AC3E}">
        <p14:creationId xmlns:p14="http://schemas.microsoft.com/office/powerpoint/2010/main" val="4291846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30</a:t>
            </a:fld>
            <a:endParaRPr lang="zh-CN" altLang="en-US"/>
          </a:p>
        </p:txBody>
      </p:sp>
    </p:spTree>
    <p:extLst>
      <p:ext uri="{BB962C8B-B14F-4D97-AF65-F5344CB8AC3E}">
        <p14:creationId xmlns:p14="http://schemas.microsoft.com/office/powerpoint/2010/main" val="14885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31</a:t>
            </a:fld>
            <a:endParaRPr lang="zh-CN" altLang="en-US"/>
          </a:p>
        </p:txBody>
      </p:sp>
    </p:spTree>
    <p:extLst>
      <p:ext uri="{BB962C8B-B14F-4D97-AF65-F5344CB8AC3E}">
        <p14:creationId xmlns:p14="http://schemas.microsoft.com/office/powerpoint/2010/main" val="172018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2</a:t>
            </a:fld>
            <a:endParaRPr lang="zh-CN" altLang="en-US"/>
          </a:p>
        </p:txBody>
      </p:sp>
    </p:spTree>
    <p:extLst>
      <p:ext uri="{BB962C8B-B14F-4D97-AF65-F5344CB8AC3E}">
        <p14:creationId xmlns:p14="http://schemas.microsoft.com/office/powerpoint/2010/main" val="2416799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Slippery </a:t>
            </a:r>
            <a:r>
              <a:rPr lang="zh-CN" altLang="en-US" dirty="0"/>
              <a:t>狡猾的，不可靠的</a:t>
            </a:r>
            <a:endParaRPr lang="en-US" altLang="zh-CN" dirty="0"/>
          </a:p>
          <a:p>
            <a:r>
              <a:rPr lang="en-US" altLang="zh-CN" dirty="0"/>
              <a:t>Mythos </a:t>
            </a:r>
            <a:r>
              <a:rPr lang="zh-CN" altLang="en-US" dirty="0"/>
              <a:t>神话</a:t>
            </a:r>
            <a:endParaRPr lang="en-US" altLang="zh-CN" dirty="0"/>
          </a:p>
          <a:p>
            <a:r>
              <a:rPr lang="en-US" altLang="zh-CN" dirty="0"/>
              <a:t>Deployment </a:t>
            </a:r>
            <a:r>
              <a:rPr lang="zh-CN" altLang="en-US" dirty="0"/>
              <a:t>部署</a:t>
            </a:r>
            <a:endParaRPr lang="en-US" altLang="zh-CN" dirty="0"/>
          </a:p>
          <a:p>
            <a:r>
              <a:rPr lang="en-US" altLang="zh-CN" dirty="0"/>
              <a:t>Underspecified </a:t>
            </a:r>
            <a:r>
              <a:rPr lang="zh-CN" altLang="en-US" dirty="0"/>
              <a:t>不具体</a:t>
            </a:r>
            <a:r>
              <a:rPr lang="zh-CN" altLang="en-US" baseline="0" dirty="0"/>
              <a:t> 不明确</a:t>
            </a:r>
            <a:endParaRPr lang="en-US" altLang="zh-CN" dirty="0"/>
          </a:p>
          <a:p>
            <a:r>
              <a:rPr lang="en-US" altLang="zh-CN" dirty="0"/>
              <a:t>myriad techniques </a:t>
            </a:r>
            <a:r>
              <a:rPr lang="zh-CN" altLang="en-US" dirty="0"/>
              <a:t>很多技术</a:t>
            </a:r>
            <a:endParaRPr lang="en-US" altLang="zh-CN" dirty="0"/>
          </a:p>
          <a:p>
            <a:r>
              <a:rPr lang="en-US" altLang="zh-CN" dirty="0"/>
              <a:t>rendering interpretable models</a:t>
            </a:r>
            <a:r>
              <a:rPr lang="zh-CN" altLang="en-US" dirty="0"/>
              <a:t>绘制可解释模型</a:t>
            </a:r>
            <a:endParaRPr lang="en-US" altLang="zh-CN" dirty="0"/>
          </a:p>
          <a:p>
            <a:r>
              <a:rPr lang="en-US" altLang="zh-CN" dirty="0"/>
              <a:t>Ambiguity</a:t>
            </a:r>
            <a:r>
              <a:rPr lang="zh-CN" altLang="en-US" dirty="0"/>
              <a:t>含糊不清</a:t>
            </a:r>
            <a:endParaRPr lang="en-US" altLang="zh-CN" dirty="0"/>
          </a:p>
          <a:p>
            <a:r>
              <a:rPr lang="en-US" altLang="zh-CN" dirty="0"/>
              <a:t>interpretable axiomatically</a:t>
            </a:r>
            <a:r>
              <a:rPr lang="zh-CN" altLang="en-US" dirty="0"/>
              <a:t>公理化解释</a:t>
            </a:r>
            <a:endParaRPr lang="en-US" altLang="zh-CN" dirty="0"/>
          </a:p>
          <a:p>
            <a:r>
              <a:rPr lang="en-US" altLang="zh-CN" dirty="0"/>
              <a:t>absent further argument</a:t>
            </a:r>
            <a:r>
              <a:rPr lang="zh-CN" altLang="en-US" dirty="0"/>
              <a:t>没有进一步的论证</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34</a:t>
            </a:fld>
            <a:endParaRPr lang="zh-CN" altLang="en-US"/>
          </a:p>
        </p:txBody>
      </p:sp>
    </p:spTree>
    <p:extLst>
      <p:ext uri="{BB962C8B-B14F-4D97-AF65-F5344CB8AC3E}">
        <p14:creationId xmlns:p14="http://schemas.microsoft.com/office/powerpoint/2010/main" val="3054199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词嵌入</a:t>
            </a:r>
            <a:r>
              <a:rPr lang="en-US" altLang="zh-CN" sz="1200" b="0" i="0" kern="1200" dirty="0">
                <a:solidFill>
                  <a:schemeClr val="tx1"/>
                </a:solidFill>
                <a:effectLst/>
                <a:latin typeface="+mn-lt"/>
                <a:ea typeface="+mn-ea"/>
                <a:cs typeface="+mn-cs"/>
              </a:rPr>
              <a:t>(Word Embedding)</a:t>
            </a:r>
            <a:r>
              <a:rPr lang="zh-CN" altLang="en-US" sz="1200" b="0" i="0" kern="1200" dirty="0">
                <a:solidFill>
                  <a:schemeClr val="tx1"/>
                </a:solidFill>
                <a:effectLst/>
                <a:latin typeface="+mn-lt"/>
                <a:ea typeface="+mn-ea"/>
                <a:cs typeface="+mn-cs"/>
              </a:rPr>
              <a:t>是一种将文本中的词转换成数字向量的方法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把一个维数为所有词的数量的高维空间嵌入到一个维数低得多的连续向量空间中，每个单词或词组被映射为实数域上的向量</a:t>
            </a:r>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35</a:t>
            </a:fld>
            <a:endParaRPr lang="zh-CN" altLang="en-US"/>
          </a:p>
        </p:txBody>
      </p:sp>
    </p:spTree>
    <p:extLst>
      <p:ext uri="{BB962C8B-B14F-4D97-AF65-F5344CB8AC3E}">
        <p14:creationId xmlns:p14="http://schemas.microsoft.com/office/powerpoint/2010/main" val="1410208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45</a:t>
            </a:fld>
            <a:endParaRPr lang="zh-CN" altLang="en-US"/>
          </a:p>
        </p:txBody>
      </p:sp>
    </p:spTree>
    <p:extLst>
      <p:ext uri="{BB962C8B-B14F-4D97-AF65-F5344CB8AC3E}">
        <p14:creationId xmlns:p14="http://schemas.microsoft.com/office/powerpoint/2010/main" val="1117529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当所有其他特征保持不变时，当为雨雪天气时，自行车的预测数量与晴天相比减少</a:t>
            </a:r>
            <a:r>
              <a:rPr lang="en-US" altLang="zh-CN" dirty="0">
                <a:latin typeface="+mn-ea"/>
              </a:rPr>
              <a:t>1901.5</a:t>
            </a:r>
            <a:r>
              <a:rPr lang="zh-CN" altLang="en-US" dirty="0">
                <a:latin typeface="+mn-ea"/>
              </a:rPr>
              <a:t>；当所有其他特征不变时，当天气为雾时，自行车的预测数量与晴天相比少了</a:t>
            </a:r>
            <a:r>
              <a:rPr lang="en-US" altLang="zh-CN" dirty="0">
                <a:latin typeface="+mn-ea"/>
              </a:rPr>
              <a:t>379.4</a:t>
            </a:r>
            <a:r>
              <a:rPr lang="zh-CN" altLang="en-US" dirty="0">
                <a:latin typeface="+mn-ea"/>
              </a:rPr>
              <a:t>。</a:t>
            </a:r>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50</a:t>
            </a:fld>
            <a:endParaRPr lang="zh-CN" altLang="en-US"/>
          </a:p>
        </p:txBody>
      </p:sp>
    </p:spTree>
    <p:extLst>
      <p:ext uri="{BB962C8B-B14F-4D97-AF65-F5344CB8AC3E}">
        <p14:creationId xmlns:p14="http://schemas.microsoft.com/office/powerpoint/2010/main" val="178505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多增加一个自变量，不会减少</a:t>
            </a:r>
            <a:r>
              <a:rPr lang="en-US" altLang="zh-CN" dirty="0"/>
              <a:t>R</a:t>
            </a:r>
            <a:r>
              <a:rPr lang="zh-CN" altLang="en-US" dirty="0"/>
              <a:t>平方</a:t>
            </a:r>
          </a:p>
        </p:txBody>
      </p:sp>
      <p:sp>
        <p:nvSpPr>
          <p:cNvPr id="4" name="灯片编号占位符 3"/>
          <p:cNvSpPr>
            <a:spLocks noGrp="1"/>
          </p:cNvSpPr>
          <p:nvPr>
            <p:ph type="sldNum" sz="quarter" idx="10"/>
          </p:nvPr>
        </p:nvSpPr>
        <p:spPr/>
        <p:txBody>
          <a:bodyPr/>
          <a:lstStyle/>
          <a:p>
            <a:fld id="{1A5B6964-0C3A-4F6F-B4DC-F3C0DAB175CF}" type="slidenum">
              <a:rPr lang="zh-CN" altLang="en-US" smtClean="0"/>
              <a:t>51</a:t>
            </a:fld>
            <a:endParaRPr lang="zh-CN" altLang="en-US"/>
          </a:p>
        </p:txBody>
      </p:sp>
    </p:spTree>
    <p:extLst>
      <p:ext uri="{BB962C8B-B14F-4D97-AF65-F5344CB8AC3E}">
        <p14:creationId xmlns:p14="http://schemas.microsoft.com/office/powerpoint/2010/main" val="2024462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95%</a:t>
            </a:r>
            <a:r>
              <a:rPr lang="zh-CN" altLang="en-US" dirty="0"/>
              <a:t>置信区间是指</a:t>
            </a:r>
            <a:r>
              <a:rPr lang="en-US" altLang="zh-CN" dirty="0"/>
              <a:t>95%</a:t>
            </a:r>
            <a:r>
              <a:rPr lang="zh-CN" altLang="en-US" dirty="0"/>
              <a:t>的值在这个范围</a:t>
            </a:r>
          </a:p>
        </p:txBody>
      </p:sp>
      <p:sp>
        <p:nvSpPr>
          <p:cNvPr id="4" name="灯片编号占位符 3"/>
          <p:cNvSpPr>
            <a:spLocks noGrp="1"/>
          </p:cNvSpPr>
          <p:nvPr>
            <p:ph type="sldNum" sz="quarter" idx="10"/>
          </p:nvPr>
        </p:nvSpPr>
        <p:spPr/>
        <p:txBody>
          <a:bodyPr/>
          <a:lstStyle/>
          <a:p>
            <a:fld id="{1A5B6964-0C3A-4F6F-B4DC-F3C0DAB175CF}" type="slidenum">
              <a:rPr lang="zh-CN" altLang="en-US" smtClean="0"/>
              <a:t>55</a:t>
            </a:fld>
            <a:endParaRPr lang="zh-CN" altLang="en-US"/>
          </a:p>
        </p:txBody>
      </p:sp>
    </p:spTree>
    <p:extLst>
      <p:ext uri="{BB962C8B-B14F-4D97-AF65-F5344CB8AC3E}">
        <p14:creationId xmlns:p14="http://schemas.microsoft.com/office/powerpoint/2010/main" val="2613594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箱子的高度在一定程度上反映了数据的波动程度</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Q</a:t>
            </a:r>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56</a:t>
            </a:fld>
            <a:endParaRPr lang="zh-CN" altLang="en-US"/>
          </a:p>
        </p:txBody>
      </p:sp>
    </p:spTree>
    <p:extLst>
      <p:ext uri="{BB962C8B-B14F-4D97-AF65-F5344CB8AC3E}">
        <p14:creationId xmlns:p14="http://schemas.microsoft.com/office/powerpoint/2010/main" val="2476716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57</a:t>
            </a:fld>
            <a:endParaRPr lang="zh-CN" altLang="en-US"/>
          </a:p>
        </p:txBody>
      </p:sp>
    </p:spTree>
    <p:extLst>
      <p:ext uri="{BB962C8B-B14F-4D97-AF65-F5344CB8AC3E}">
        <p14:creationId xmlns:p14="http://schemas.microsoft.com/office/powerpoint/2010/main" val="369317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从跟向上到叶子</a:t>
            </a:r>
            <a:endParaRPr lang="en-US" altLang="zh-CN" dirty="0"/>
          </a:p>
          <a:p>
            <a:r>
              <a:rPr lang="zh-CN" altLang="en-US" dirty="0"/>
              <a:t>中值</a:t>
            </a:r>
          </a:p>
        </p:txBody>
      </p:sp>
      <p:sp>
        <p:nvSpPr>
          <p:cNvPr id="4" name="灯片编号占位符 3"/>
          <p:cNvSpPr>
            <a:spLocks noGrp="1"/>
          </p:cNvSpPr>
          <p:nvPr>
            <p:ph type="sldNum" sz="quarter" idx="10"/>
          </p:nvPr>
        </p:nvSpPr>
        <p:spPr/>
        <p:txBody>
          <a:bodyPr/>
          <a:lstStyle/>
          <a:p>
            <a:fld id="{1A5B6964-0C3A-4F6F-B4DC-F3C0DAB175CF}" type="slidenum">
              <a:rPr lang="zh-CN" altLang="en-US" smtClean="0"/>
              <a:t>60</a:t>
            </a:fld>
            <a:endParaRPr lang="zh-CN" altLang="en-US"/>
          </a:p>
        </p:txBody>
      </p:sp>
    </p:spTree>
    <p:extLst>
      <p:ext uri="{BB962C8B-B14F-4D97-AF65-F5344CB8AC3E}">
        <p14:creationId xmlns:p14="http://schemas.microsoft.com/office/powerpoint/2010/main" val="124691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71</a:t>
            </a:fld>
            <a:endParaRPr lang="zh-CN" altLang="en-US"/>
          </a:p>
        </p:txBody>
      </p:sp>
    </p:spTree>
    <p:extLst>
      <p:ext uri="{BB962C8B-B14F-4D97-AF65-F5344CB8AC3E}">
        <p14:creationId xmlns:p14="http://schemas.microsoft.com/office/powerpoint/2010/main" val="788135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34345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73</a:t>
            </a:fld>
            <a:endParaRPr lang="zh-CN" altLang="en-US"/>
          </a:p>
        </p:txBody>
      </p:sp>
    </p:spTree>
    <p:extLst>
      <p:ext uri="{BB962C8B-B14F-4D97-AF65-F5344CB8AC3E}">
        <p14:creationId xmlns:p14="http://schemas.microsoft.com/office/powerpoint/2010/main" val="1134229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75</a:t>
            </a:fld>
            <a:endParaRPr lang="zh-CN" altLang="en-US"/>
          </a:p>
        </p:txBody>
      </p:sp>
    </p:spTree>
    <p:extLst>
      <p:ext uri="{BB962C8B-B14F-4D97-AF65-F5344CB8AC3E}">
        <p14:creationId xmlns:p14="http://schemas.microsoft.com/office/powerpoint/2010/main" val="113422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76</a:t>
            </a:fld>
            <a:endParaRPr lang="zh-CN" altLang="en-US"/>
          </a:p>
        </p:txBody>
      </p:sp>
    </p:spTree>
    <p:extLst>
      <p:ext uri="{BB962C8B-B14F-4D97-AF65-F5344CB8AC3E}">
        <p14:creationId xmlns:p14="http://schemas.microsoft.com/office/powerpoint/2010/main" val="1134229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77</a:t>
            </a:fld>
            <a:endParaRPr lang="zh-CN" altLang="en-US"/>
          </a:p>
        </p:txBody>
      </p:sp>
    </p:spTree>
    <p:extLst>
      <p:ext uri="{BB962C8B-B14F-4D97-AF65-F5344CB8AC3E}">
        <p14:creationId xmlns:p14="http://schemas.microsoft.com/office/powerpoint/2010/main" val="1134229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78</a:t>
            </a:fld>
            <a:endParaRPr lang="zh-CN" altLang="en-US"/>
          </a:p>
        </p:txBody>
      </p:sp>
    </p:spTree>
    <p:extLst>
      <p:ext uri="{BB962C8B-B14F-4D97-AF65-F5344CB8AC3E}">
        <p14:creationId xmlns:p14="http://schemas.microsoft.com/office/powerpoint/2010/main" val="1134229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79</a:t>
            </a:fld>
            <a:endParaRPr lang="zh-CN" altLang="en-US"/>
          </a:p>
        </p:txBody>
      </p:sp>
    </p:spTree>
    <p:extLst>
      <p:ext uri="{BB962C8B-B14F-4D97-AF65-F5344CB8AC3E}">
        <p14:creationId xmlns:p14="http://schemas.microsoft.com/office/powerpoint/2010/main" val="1134229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80</a:t>
            </a:fld>
            <a:endParaRPr lang="zh-CN" altLang="en-US"/>
          </a:p>
        </p:txBody>
      </p:sp>
    </p:spTree>
    <p:extLst>
      <p:ext uri="{BB962C8B-B14F-4D97-AF65-F5344CB8AC3E}">
        <p14:creationId xmlns:p14="http://schemas.microsoft.com/office/powerpoint/2010/main" val="1134229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81</a:t>
            </a:fld>
            <a:endParaRPr lang="zh-CN" altLang="en-US"/>
          </a:p>
        </p:txBody>
      </p:sp>
    </p:spTree>
    <p:extLst>
      <p:ext uri="{BB962C8B-B14F-4D97-AF65-F5344CB8AC3E}">
        <p14:creationId xmlns:p14="http://schemas.microsoft.com/office/powerpoint/2010/main" val="1134229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93</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94</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4</a:t>
            </a:fld>
            <a:endParaRPr lang="zh-CN" altLang="en-US"/>
          </a:p>
        </p:txBody>
      </p:sp>
    </p:spTree>
    <p:extLst>
      <p:ext uri="{BB962C8B-B14F-4D97-AF65-F5344CB8AC3E}">
        <p14:creationId xmlns:p14="http://schemas.microsoft.com/office/powerpoint/2010/main" val="2646416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95</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97</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98</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99</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100</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101</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w/o</a:t>
            </a:r>
            <a:r>
              <a:rPr lang="zh-CN" altLang="en-US" baseline="0" dirty="0"/>
              <a:t>：</a:t>
            </a:r>
            <a:r>
              <a:rPr lang="en-US" altLang="zh-CN" baseline="0" dirty="0"/>
              <a:t>without</a:t>
            </a:r>
          </a:p>
          <a:p>
            <a:r>
              <a:rPr lang="en-US" altLang="zh-CN" baseline="0" dirty="0"/>
              <a:t>w/:with</a:t>
            </a:r>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102</a:t>
            </a:fld>
            <a:endParaRPr lang="zh-CN" altLang="en-US"/>
          </a:p>
        </p:txBody>
      </p:sp>
    </p:spTree>
    <p:extLst>
      <p:ext uri="{BB962C8B-B14F-4D97-AF65-F5344CB8AC3E}">
        <p14:creationId xmlns:p14="http://schemas.microsoft.com/office/powerpoint/2010/main" val="1904464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104</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298643-F70F-4C75-AE37-5BC42E8D1A40}" type="slidenum">
              <a:rPr lang="zh-CN" altLang="en-US" smtClean="0"/>
              <a:pPr/>
              <a:t>8</a:t>
            </a:fld>
            <a:endParaRPr lang="zh-CN" altLang="en-US"/>
          </a:p>
        </p:txBody>
      </p:sp>
    </p:spTree>
    <p:extLst>
      <p:ext uri="{BB962C8B-B14F-4D97-AF65-F5344CB8AC3E}">
        <p14:creationId xmlns:p14="http://schemas.microsoft.com/office/powerpoint/2010/main" val="346954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强化学习问题在</a:t>
            </a:r>
            <a:r>
              <a:rPr lang="zh-CN" altLang="en-US" sz="1200" b="0" i="0" u="none" strike="noStrike" kern="1200" dirty="0">
                <a:solidFill>
                  <a:schemeClr val="tx1"/>
                </a:solidFill>
                <a:effectLst/>
                <a:latin typeface="+mn-lt"/>
                <a:ea typeface="+mn-ea"/>
                <a:cs typeface="+mn-cs"/>
                <a:hlinkClick r:id="rId3"/>
              </a:rPr>
              <a:t>信息论</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4"/>
              </a:rPr>
              <a:t>博弈论</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5"/>
              </a:rPr>
              <a:t>自动控制</a:t>
            </a:r>
            <a:r>
              <a:rPr lang="zh-CN" altLang="en-US" sz="1200" b="0" i="0" kern="1200" dirty="0">
                <a:solidFill>
                  <a:schemeClr val="tx1"/>
                </a:solidFill>
                <a:effectLst/>
                <a:latin typeface="+mn-lt"/>
                <a:ea typeface="+mn-ea"/>
                <a:cs typeface="+mn-cs"/>
              </a:rPr>
              <a:t>等领域有得到讨论，看作人机交互的场景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的某个行为策略导致环境正的</a:t>
            </a:r>
            <a:r>
              <a:rPr lang="zh-CN" altLang="en-US" sz="1200" b="0" i="0" u="none" strike="noStrike" kern="1200" dirty="0">
                <a:solidFill>
                  <a:schemeClr val="tx1"/>
                </a:solidFill>
                <a:effectLst/>
                <a:latin typeface="+mn-lt"/>
                <a:ea typeface="+mn-ea"/>
                <a:cs typeface="+mn-cs"/>
                <a:hlinkClick r:id="rId6"/>
              </a:rPr>
              <a:t>奖赏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强化信号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，那么</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以后产生这个行为策略的趋势便会加强。</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选择一个动作用于环境，环境接受该动作后状态发生变化，同时产生一个强化信号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奖或惩</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反馈给</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根据强化信号和环境当前状态再选择下一个动作，选择的原则是使受到</a:t>
            </a:r>
            <a:r>
              <a:rPr lang="zh-CN" altLang="en-US" sz="1200" b="0" i="0" u="none" strike="noStrike" kern="1200" dirty="0">
                <a:solidFill>
                  <a:schemeClr val="tx1"/>
                </a:solidFill>
                <a:effectLst/>
                <a:latin typeface="+mn-lt"/>
                <a:ea typeface="+mn-ea"/>
                <a:cs typeface="+mn-cs"/>
                <a:hlinkClick r:id="rId7"/>
              </a:rPr>
              <a:t>正强化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的概率增大。</a:t>
            </a:r>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10</a:t>
            </a:fld>
            <a:endParaRPr lang="zh-CN" altLang="en-US"/>
          </a:p>
        </p:txBody>
      </p:sp>
    </p:spTree>
    <p:extLst>
      <p:ext uri="{BB962C8B-B14F-4D97-AF65-F5344CB8AC3E}">
        <p14:creationId xmlns:p14="http://schemas.microsoft.com/office/powerpoint/2010/main" val="2213512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因为表哥达尔文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物种起源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一书，高尔顿对遗传问题产生了浓厚的兴趣，并积极收集数据证明自己的想法。</a:t>
            </a:r>
            <a:r>
              <a:rPr lang="zh-CN" altLang="en-US" sz="1200" dirty="0">
                <a:solidFill>
                  <a:srgbClr val="000000"/>
                </a:solidFill>
                <a:latin typeface="微软雅黑" pitchFamily="34" charset="-122"/>
                <a:ea typeface="微软雅黑" pitchFamily="34" charset="-122"/>
              </a:rPr>
              <a:t>回归</a:t>
            </a:r>
            <a:r>
              <a:rPr lang="en-US" altLang="zh-CN" sz="1200" dirty="0">
                <a:solidFill>
                  <a:srgbClr val="000000"/>
                </a:solidFill>
                <a:latin typeface="微软雅黑" pitchFamily="34" charset="-122"/>
                <a:ea typeface="微软雅黑" pitchFamily="34" charset="-122"/>
              </a:rPr>
              <a:t>(Regression)</a:t>
            </a:r>
            <a:r>
              <a:rPr lang="zh-CN" altLang="en-US" sz="1200" dirty="0">
                <a:solidFill>
                  <a:srgbClr val="000000"/>
                </a:solidFill>
                <a:latin typeface="微软雅黑" pitchFamily="34" charset="-122"/>
                <a:ea typeface="微软雅黑" pitchFamily="34" charset="-122"/>
              </a:rPr>
              <a:t>这一概念最早由英国生物统计学家高尔顿和他的学生皮尔逊在研究父母亲和子女的身高遗传特性时提出。</a:t>
            </a:r>
          </a:p>
          <a:p>
            <a:endParaRPr lang="zh-CN" altLang="en-US" dirty="0"/>
          </a:p>
        </p:txBody>
      </p:sp>
      <p:sp>
        <p:nvSpPr>
          <p:cNvPr id="4" name="灯片编号占位符 3"/>
          <p:cNvSpPr>
            <a:spLocks noGrp="1"/>
          </p:cNvSpPr>
          <p:nvPr>
            <p:ph type="sldNum" sz="quarter" idx="10"/>
          </p:nvPr>
        </p:nvSpPr>
        <p:spPr/>
        <p:txBody>
          <a:bodyPr/>
          <a:lstStyle/>
          <a:p>
            <a:fld id="{1A5B6964-0C3A-4F6F-B4DC-F3C0DAB175CF}" type="slidenum">
              <a:rPr lang="zh-CN" altLang="en-US" smtClean="0"/>
              <a:t>14</a:t>
            </a:fld>
            <a:endParaRPr lang="zh-CN" altLang="en-US"/>
          </a:p>
        </p:txBody>
      </p:sp>
    </p:spTree>
    <p:extLst>
      <p:ext uri="{BB962C8B-B14F-4D97-AF65-F5344CB8AC3E}">
        <p14:creationId xmlns:p14="http://schemas.microsoft.com/office/powerpoint/2010/main" val="4292264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误差项为观测值与预测值之间的残差</a:t>
            </a:r>
          </a:p>
        </p:txBody>
      </p:sp>
      <p:sp>
        <p:nvSpPr>
          <p:cNvPr id="4" name="灯片编号占位符 3"/>
          <p:cNvSpPr>
            <a:spLocks noGrp="1"/>
          </p:cNvSpPr>
          <p:nvPr>
            <p:ph type="sldNum" sz="quarter" idx="10"/>
          </p:nvPr>
        </p:nvSpPr>
        <p:spPr/>
        <p:txBody>
          <a:bodyPr/>
          <a:lstStyle/>
          <a:p>
            <a:fld id="{1A5B6964-0C3A-4F6F-B4DC-F3C0DAB175CF}" type="slidenum">
              <a:rPr lang="zh-CN" altLang="en-US" smtClean="0"/>
              <a:t>15</a:t>
            </a:fld>
            <a:endParaRPr lang="zh-CN" altLang="en-US"/>
          </a:p>
        </p:txBody>
      </p:sp>
    </p:spTree>
    <p:extLst>
      <p:ext uri="{BB962C8B-B14F-4D97-AF65-F5344CB8AC3E}">
        <p14:creationId xmlns:p14="http://schemas.microsoft.com/office/powerpoint/2010/main" val="4292264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5B6964-0C3A-4F6F-B4DC-F3C0DAB175CF}" type="slidenum">
              <a:rPr lang="zh-CN" altLang="en-US" smtClean="0"/>
              <a:t>16</a:t>
            </a:fld>
            <a:endParaRPr lang="zh-CN" altLang="en-US"/>
          </a:p>
        </p:txBody>
      </p:sp>
    </p:spTree>
    <p:extLst>
      <p:ext uri="{BB962C8B-B14F-4D97-AF65-F5344CB8AC3E}">
        <p14:creationId xmlns:p14="http://schemas.microsoft.com/office/powerpoint/2010/main" val="40614485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F7D6CA2-77BC-4D6D-A15B-80478026B8C2}"/>
              </a:ext>
            </a:extLst>
          </p:cNvPr>
          <p:cNvGrpSpPr/>
          <p:nvPr userDrawn="1"/>
        </p:nvGrpSpPr>
        <p:grpSpPr>
          <a:xfrm>
            <a:off x="1969438" y="1302158"/>
            <a:ext cx="7319551" cy="3851606"/>
            <a:chOff x="58056" y="-82595"/>
            <a:chExt cx="12327808" cy="6931906"/>
          </a:xfrm>
        </p:grpSpPr>
        <p:pic>
          <p:nvPicPr>
            <p:cNvPr id="4" name="7">
              <a:extLst>
                <a:ext uri="{FF2B5EF4-FFF2-40B4-BE49-F238E27FC236}">
                  <a16:creationId xmlns:a16="http://schemas.microsoft.com/office/drawing/2014/main" id="{7AF09325-52B7-452B-8E29-F535A97D1192}"/>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056" y="29029"/>
              <a:ext cx="12124944" cy="6820282"/>
            </a:xfrm>
            <a:prstGeom prst="rect">
              <a:avLst/>
            </a:prstGeom>
          </p:spPr>
        </p:pic>
        <p:pic>
          <p:nvPicPr>
            <p:cNvPr id="5" name="2">
              <a:extLst>
                <a:ext uri="{FF2B5EF4-FFF2-40B4-BE49-F238E27FC236}">
                  <a16:creationId xmlns:a16="http://schemas.microsoft.com/office/drawing/2014/main" id="{F0365E5D-1BD2-49B4-B696-A8F6FA8948A2}"/>
                </a:ext>
              </a:extLst>
            </p:cNvPr>
            <p:cNvPicPr>
              <a:picLocks noChangeAspect="1"/>
            </p:cNvPicPr>
            <p:nvPr userDrawn="1"/>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46250"/>
            <a:stretch/>
          </p:blipFill>
          <p:spPr>
            <a:xfrm>
              <a:off x="6115885" y="-82595"/>
              <a:ext cx="6269979" cy="6561609"/>
            </a:xfrm>
            <a:prstGeom prst="rect">
              <a:avLst/>
            </a:prstGeom>
          </p:spPr>
        </p:pic>
      </p:grpSp>
      <p:pic>
        <p:nvPicPr>
          <p:cNvPr id="6" name="1">
            <a:extLst>
              <a:ext uri="{FF2B5EF4-FFF2-40B4-BE49-F238E27FC236}">
                <a16:creationId xmlns:a16="http://schemas.microsoft.com/office/drawing/2014/main" id="{4B4511D9-D829-4A39-83F1-E7C697E02C25}"/>
              </a:ext>
            </a:extLst>
          </p:cNvPr>
          <p:cNvPicPr>
            <a:picLocks noChangeAspect="1"/>
          </p:cNvPicPr>
          <p:nvPr userDrawn="1"/>
        </p:nvPicPr>
        <p:blipFill rotWithShape="1">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l="53750" t="8333" r="2084" b="-5925"/>
          <a:stretch/>
        </p:blipFill>
        <p:spPr>
          <a:xfrm>
            <a:off x="5765114" y="1645920"/>
            <a:ext cx="3348064" cy="3775328"/>
          </a:xfrm>
          <a:prstGeom prst="rect">
            <a:avLst/>
          </a:prstGeom>
        </p:spPr>
      </p:pic>
      <p:pic>
        <p:nvPicPr>
          <p:cNvPr id="7" name="6">
            <a:extLst>
              <a:ext uri="{FF2B5EF4-FFF2-40B4-BE49-F238E27FC236}">
                <a16:creationId xmlns:a16="http://schemas.microsoft.com/office/drawing/2014/main" id="{A71DEC79-5E4B-47DC-85F9-AEAED71E162B}"/>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916" t="10925" r="3542" b="16852"/>
          <a:stretch/>
        </p:blipFill>
        <p:spPr>
          <a:xfrm>
            <a:off x="6156176" y="1779662"/>
            <a:ext cx="2773976" cy="2923921"/>
          </a:xfrm>
          <a:prstGeom prst="rect">
            <a:avLst/>
          </a:prstGeom>
        </p:spPr>
      </p:pic>
      <p:pic>
        <p:nvPicPr>
          <p:cNvPr id="8" name="4">
            <a:extLst>
              <a:ext uri="{FF2B5EF4-FFF2-40B4-BE49-F238E27FC236}">
                <a16:creationId xmlns:a16="http://schemas.microsoft.com/office/drawing/2014/main" id="{0A446EF6-F554-464D-9165-B28F401C3C88}"/>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0000" t="14074" r="6770" b="40555"/>
          <a:stretch/>
        </p:blipFill>
        <p:spPr>
          <a:xfrm>
            <a:off x="6403896" y="1923678"/>
            <a:ext cx="2272560" cy="1836821"/>
          </a:xfrm>
          <a:prstGeom prst="rect">
            <a:avLst/>
          </a:prstGeom>
        </p:spPr>
      </p:pic>
      <p:pic>
        <p:nvPicPr>
          <p:cNvPr id="9" name="5">
            <a:extLst>
              <a:ext uri="{FF2B5EF4-FFF2-40B4-BE49-F238E27FC236}">
                <a16:creationId xmlns:a16="http://schemas.microsoft.com/office/drawing/2014/main" id="{2D88DA57-49B9-4831-B48A-A6579E62E67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58646" t="12406" r="4167" b="22223"/>
          <a:stretch/>
        </p:blipFill>
        <p:spPr>
          <a:xfrm>
            <a:off x="6282723" y="1851670"/>
            <a:ext cx="2476015" cy="2448272"/>
          </a:xfrm>
          <a:prstGeom prst="rect">
            <a:avLst/>
          </a:prstGeom>
        </p:spPr>
      </p:pic>
      <p:pic>
        <p:nvPicPr>
          <p:cNvPr id="10" name="3">
            <a:extLst>
              <a:ext uri="{FF2B5EF4-FFF2-40B4-BE49-F238E27FC236}">
                <a16:creationId xmlns:a16="http://schemas.microsoft.com/office/drawing/2014/main" id="{AF2E2D60-BB0C-496C-9F0C-6516A584FAB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3438" t="18332" r="8854" b="32778"/>
          <a:stretch/>
        </p:blipFill>
        <p:spPr>
          <a:xfrm>
            <a:off x="6610185" y="2139702"/>
            <a:ext cx="1994263" cy="1979268"/>
          </a:xfrm>
          <a:prstGeom prst="rect">
            <a:avLst/>
          </a:prstGeom>
        </p:spPr>
      </p:pic>
      <p:pic>
        <p:nvPicPr>
          <p:cNvPr id="11" name="gear">
            <a:extLst>
              <a:ext uri="{FF2B5EF4-FFF2-40B4-BE49-F238E27FC236}">
                <a16:creationId xmlns:a16="http://schemas.microsoft.com/office/drawing/2014/main" id="{3CD99CAC-EFE8-4F4A-BBD1-1190B51C7C41}"/>
              </a:ext>
            </a:extLst>
          </p:cNvPr>
          <p:cNvPicPr>
            <a:picLocks noChangeAspect="1"/>
          </p:cNvPicPr>
          <p:nvPr userDrawn="1"/>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152191" y="2499742"/>
            <a:ext cx="1020209" cy="993041"/>
          </a:xfrm>
          <a:prstGeom prst="rect">
            <a:avLst/>
          </a:prstGeom>
        </p:spPr>
      </p:pic>
      <p:sp>
        <p:nvSpPr>
          <p:cNvPr id="13" name="文本框 4">
            <a:extLst>
              <a:ext uri="{FF2B5EF4-FFF2-40B4-BE49-F238E27FC236}">
                <a16:creationId xmlns:a16="http://schemas.microsoft.com/office/drawing/2014/main" id="{7F78E3F0-25F5-493C-9EEE-C367B6F558F3}"/>
              </a:ext>
            </a:extLst>
          </p:cNvPr>
          <p:cNvSpPr txBox="1"/>
          <p:nvPr userDrawn="1"/>
        </p:nvSpPr>
        <p:spPr>
          <a:xfrm>
            <a:off x="7349957" y="2694924"/>
            <a:ext cx="622286" cy="505972"/>
          </a:xfrm>
          <a:prstGeom prst="rect">
            <a:avLst/>
          </a:prstGeom>
          <a:noFill/>
        </p:spPr>
        <p:txBody>
          <a:bodyPr wrap="none" rtlCol="0">
            <a:spAutoFit/>
          </a:bodyPr>
          <a:lstStyle/>
          <a:p>
            <a:pPr algn="ctr">
              <a:lnSpc>
                <a:spcPct val="120000"/>
              </a:lnSpc>
            </a:pPr>
            <a:r>
              <a:rPr lang="en-US" altLang="zh-CN" sz="2400" b="1" dirty="0" err="1">
                <a:solidFill>
                  <a:srgbClr val="002060"/>
                </a:solidFill>
                <a:cs typeface="+mn-ea"/>
                <a:sym typeface="+mn-lt"/>
              </a:rPr>
              <a:t>X</a:t>
            </a:r>
            <a:r>
              <a:rPr lang="en-US" sz="2400" b="1" dirty="0" err="1">
                <a:solidFill>
                  <a:srgbClr val="002060"/>
                </a:solidFill>
                <a:cs typeface="+mn-ea"/>
                <a:sym typeface="+mn-lt"/>
              </a:rPr>
              <a:t>AI</a:t>
            </a:r>
            <a:endParaRPr lang="en-US" sz="2400" b="1" dirty="0">
              <a:solidFill>
                <a:srgbClr val="002060"/>
              </a:solidFill>
              <a:cs typeface="+mn-ea"/>
              <a:sym typeface="+mn-lt"/>
            </a:endParaRPr>
          </a:p>
        </p:txBody>
      </p:sp>
    </p:spTree>
    <p:extLst>
      <p:ext uri="{BB962C8B-B14F-4D97-AF65-F5344CB8AC3E}">
        <p14:creationId xmlns:p14="http://schemas.microsoft.com/office/powerpoint/2010/main" val="4126640580"/>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7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10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1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1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750"/>
                                        <p:tgtEl>
                                          <p:spTgt spid="3"/>
                                        </p:tgtEl>
                                      </p:cBhvr>
                                    </p:animEffect>
                                  </p:childTnLst>
                                </p:cTn>
                              </p:par>
                              <p:par>
                                <p:cTn id="25" presetID="10" presetClass="entr" presetSubtype="0" fill="hold" nodeType="withEffect">
                                  <p:stCondLst>
                                    <p:cond delay="17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750"/>
                                        <p:tgtEl>
                                          <p:spTgt spid="11"/>
                                        </p:tgtEl>
                                      </p:cBhvr>
                                    </p:animEffect>
                                  </p:childTnLst>
                                </p:cTn>
                              </p:par>
                              <p:par>
                                <p:cTn id="28" presetID="8" presetClass="emph" presetSubtype="0" fill="hold" nodeType="withEffect">
                                  <p:stCondLst>
                                    <p:cond delay="0"/>
                                  </p:stCondLst>
                                  <p:childTnLst>
                                    <p:animRot by="21600000">
                                      <p:cBhvr>
                                        <p:cTn id="29" dur="2000" fill="hold"/>
                                        <p:tgtEl>
                                          <p:spTgt spid="11"/>
                                        </p:tgtEl>
                                        <p:attrNameLst>
                                          <p:attrName>r</p:attrName>
                                        </p:attrNameLst>
                                      </p:cBhvr>
                                    </p:animRot>
                                  </p:childTnLst>
                                </p:cTn>
                              </p:par>
                              <p:par>
                                <p:cTn id="30" presetID="10" presetClass="entr" presetSubtype="0" fill="hold" grpId="0" nodeType="withEffect">
                                  <p:stCondLst>
                                    <p:cond delay="1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23" presetClass="entr" presetSubtype="272" fill="hold" grpId="1" nodeType="withEffect">
                                  <p:stCondLst>
                                    <p:cond delay="15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strVal val="2/3*#ppt_w"/>
                                          </p:val>
                                        </p:tav>
                                        <p:tav tm="100000">
                                          <p:val>
                                            <p:strVal val="#ppt_w"/>
                                          </p:val>
                                        </p:tav>
                                      </p:tavLst>
                                    </p:anim>
                                    <p:anim calcmode="lin" valueType="num">
                                      <p:cBhvr>
                                        <p:cTn id="36" dur="500" fill="hold"/>
                                        <p:tgtEl>
                                          <p:spTgt spid="1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grpSp>
        <p:nvGrpSpPr>
          <p:cNvPr id="13" name="组合 12"/>
          <p:cNvGrpSpPr/>
          <p:nvPr userDrawn="1"/>
        </p:nvGrpSpPr>
        <p:grpSpPr>
          <a:xfrm>
            <a:off x="5580117" y="672785"/>
            <a:ext cx="2520275" cy="458805"/>
            <a:chOff x="3709632" y="-9280"/>
            <a:chExt cx="1880405" cy="564806"/>
          </a:xfrm>
        </p:grpSpPr>
        <p:sp>
          <p:nvSpPr>
            <p:cNvPr id="14" name="矩形 13"/>
            <p:cNvSpPr/>
            <p:nvPr userDrawn="1"/>
          </p:nvSpPr>
          <p:spPr>
            <a:xfrm>
              <a:off x="4354340" y="-9280"/>
              <a:ext cx="53726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分类</a:t>
              </a:r>
            </a:p>
          </p:txBody>
        </p:sp>
        <p:sp>
          <p:nvSpPr>
            <p:cNvPr id="15" name="矩形 14"/>
            <p:cNvSpPr/>
            <p:nvPr userDrawn="1"/>
          </p:nvSpPr>
          <p:spPr>
            <a:xfrm>
              <a:off x="3709632" y="-9280"/>
              <a:ext cx="623933"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意义</a:t>
              </a:r>
            </a:p>
          </p:txBody>
        </p:sp>
        <p:sp>
          <p:nvSpPr>
            <p:cNvPr id="16" name="矩形 15"/>
            <p:cNvSpPr/>
            <p:nvPr userDrawn="1"/>
          </p:nvSpPr>
          <p:spPr>
            <a:xfrm>
              <a:off x="4999051" y="-9279"/>
              <a:ext cx="590986"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范围</a:t>
              </a:r>
            </a:p>
          </p:txBody>
        </p:sp>
      </p:grpSp>
      <p:sp>
        <p:nvSpPr>
          <p:cNvPr id="17" name="矩形 16"/>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18" name="矩形 17"/>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userDrawn="1"/>
        </p:nvGrpSpPr>
        <p:grpSpPr>
          <a:xfrm>
            <a:off x="2339752" y="-9280"/>
            <a:ext cx="6831968" cy="567453"/>
            <a:chOff x="4031987" y="-9280"/>
            <a:chExt cx="5043686" cy="567453"/>
          </a:xfrm>
        </p:grpSpPr>
        <p:sp>
          <p:nvSpPr>
            <p:cNvPr id="20" name="矩形 19"/>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1" name="矩形 20"/>
            <p:cNvSpPr/>
            <p:nvPr userDrawn="1"/>
          </p:nvSpPr>
          <p:spPr>
            <a:xfrm>
              <a:off x="6461701" y="-9279"/>
              <a:ext cx="1238307"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可解释内涵</a:t>
              </a:r>
            </a:p>
          </p:txBody>
        </p:sp>
        <p:sp>
          <p:nvSpPr>
            <p:cNvPr id="22" name="矩形 21"/>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3" name="矩形 22"/>
            <p:cNvSpPr/>
            <p:nvPr userDrawn="1"/>
          </p:nvSpPr>
          <p:spPr>
            <a:xfrm>
              <a:off x="7815475" y="-6632"/>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可解释机器学习</a:t>
              </a:r>
            </a:p>
          </p:txBody>
        </p:sp>
      </p:grpSp>
      <p:sp>
        <p:nvSpPr>
          <p:cNvPr id="24" name="矩形 23"/>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2467474826"/>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标题和内容">
    <p:spTree>
      <p:nvGrpSpPr>
        <p:cNvPr id="1" name=""/>
        <p:cNvGrpSpPr/>
        <p:nvPr/>
      </p:nvGrpSpPr>
      <p:grpSpPr>
        <a:xfrm>
          <a:off x="0" y="0"/>
          <a:ext cx="0" cy="0"/>
          <a:chOff x="0" y="0"/>
          <a:chExt cx="0" cy="0"/>
        </a:xfrm>
      </p:grpSpPr>
      <p:sp>
        <p:nvSpPr>
          <p:cNvPr id="14" name="矩形 13"/>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15" name="矩形 14"/>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2339752" y="-9280"/>
            <a:ext cx="6831968" cy="567453"/>
            <a:chOff x="4031987" y="-9280"/>
            <a:chExt cx="5043686" cy="567453"/>
          </a:xfrm>
        </p:grpSpPr>
        <p:sp>
          <p:nvSpPr>
            <p:cNvPr id="17" name="矩形 16"/>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18" name="矩形 17"/>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19" name="矩形 18"/>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0" name="矩形 19"/>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1" name="矩形 20"/>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2756890716"/>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grpSp>
        <p:nvGrpSpPr>
          <p:cNvPr id="14" name="组合 13"/>
          <p:cNvGrpSpPr/>
          <p:nvPr userDrawn="1"/>
        </p:nvGrpSpPr>
        <p:grpSpPr>
          <a:xfrm>
            <a:off x="6156171" y="672785"/>
            <a:ext cx="2952333" cy="458805"/>
            <a:chOff x="4891604" y="-9280"/>
            <a:chExt cx="2202771" cy="564806"/>
          </a:xfrm>
        </p:grpSpPr>
        <p:sp>
          <p:nvSpPr>
            <p:cNvPr id="15" name="矩形 14"/>
            <p:cNvSpPr/>
            <p:nvPr userDrawn="1"/>
          </p:nvSpPr>
          <p:spPr>
            <a:xfrm>
              <a:off x="6073578" y="-9280"/>
              <a:ext cx="102079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事后解释方法</a:t>
              </a:r>
            </a:p>
          </p:txBody>
        </p:sp>
        <p:sp>
          <p:nvSpPr>
            <p:cNvPr id="17" name="矩形 16"/>
            <p:cNvSpPr/>
            <p:nvPr userDrawn="1"/>
          </p:nvSpPr>
          <p:spPr>
            <a:xfrm>
              <a:off x="4891604" y="-9279"/>
              <a:ext cx="1181974"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自解释模型</a:t>
              </a:r>
            </a:p>
          </p:txBody>
        </p:sp>
      </p:grpSp>
      <p:sp>
        <p:nvSpPr>
          <p:cNvPr id="16" name="矩形 15"/>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18" name="矩形 17"/>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userDrawn="1"/>
        </p:nvGrpSpPr>
        <p:grpSpPr>
          <a:xfrm>
            <a:off x="2339752" y="-9280"/>
            <a:ext cx="6831968" cy="567453"/>
            <a:chOff x="4031987" y="-9280"/>
            <a:chExt cx="5043686" cy="567453"/>
          </a:xfrm>
        </p:grpSpPr>
        <p:sp>
          <p:nvSpPr>
            <p:cNvPr id="20" name="矩形 19"/>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1" name="矩形 20"/>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2" name="矩形 21"/>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3" name="矩形 22"/>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4" name="矩形 23"/>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3356122323"/>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grpSp>
        <p:nvGrpSpPr>
          <p:cNvPr id="14" name="组合 13"/>
          <p:cNvGrpSpPr/>
          <p:nvPr userDrawn="1"/>
        </p:nvGrpSpPr>
        <p:grpSpPr>
          <a:xfrm>
            <a:off x="6300191" y="672785"/>
            <a:ext cx="2880321" cy="458805"/>
            <a:chOff x="4891607" y="-9280"/>
            <a:chExt cx="2149043" cy="564806"/>
          </a:xfrm>
        </p:grpSpPr>
        <p:sp>
          <p:nvSpPr>
            <p:cNvPr id="15" name="矩形 14"/>
            <p:cNvSpPr/>
            <p:nvPr userDrawn="1"/>
          </p:nvSpPr>
          <p:spPr>
            <a:xfrm>
              <a:off x="4891607" y="-9280"/>
              <a:ext cx="117510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自解释模型</a:t>
              </a:r>
            </a:p>
          </p:txBody>
        </p:sp>
        <p:sp>
          <p:nvSpPr>
            <p:cNvPr id="17" name="矩形 16"/>
            <p:cNvSpPr/>
            <p:nvPr userDrawn="1"/>
          </p:nvSpPr>
          <p:spPr>
            <a:xfrm>
              <a:off x="6073580" y="-9279"/>
              <a:ext cx="967070"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事后解释方法</a:t>
              </a:r>
            </a:p>
          </p:txBody>
        </p:sp>
      </p:grpSp>
      <p:sp>
        <p:nvSpPr>
          <p:cNvPr id="16" name="矩形 15"/>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18" name="矩形 17"/>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userDrawn="1"/>
        </p:nvGrpSpPr>
        <p:grpSpPr>
          <a:xfrm>
            <a:off x="2339752" y="-9280"/>
            <a:ext cx="6831968" cy="567453"/>
            <a:chOff x="4031987" y="-9280"/>
            <a:chExt cx="5043686" cy="567453"/>
          </a:xfrm>
        </p:grpSpPr>
        <p:sp>
          <p:nvSpPr>
            <p:cNvPr id="20" name="矩形 19"/>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1" name="矩形 20"/>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2" name="矩形 21"/>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3" name="矩形 22"/>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4" name="矩形 23"/>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512102962"/>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4_标题和内容">
    <p:spTree>
      <p:nvGrpSpPr>
        <p:cNvPr id="1" name=""/>
        <p:cNvGrpSpPr/>
        <p:nvPr/>
      </p:nvGrpSpPr>
      <p:grpSpPr>
        <a:xfrm>
          <a:off x="0" y="0"/>
          <a:ext cx="0" cy="0"/>
          <a:chOff x="0" y="0"/>
          <a:chExt cx="0" cy="0"/>
        </a:xfrm>
      </p:grpSpPr>
      <p:sp>
        <p:nvSpPr>
          <p:cNvPr id="16" name="矩形 15"/>
          <p:cNvSpPr/>
          <p:nvPr userDrawn="1"/>
        </p:nvSpPr>
        <p:spPr>
          <a:xfrm>
            <a:off x="-8792" y="591872"/>
            <a:ext cx="2348544" cy="396000"/>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特征重要性</a:t>
            </a:r>
          </a:p>
        </p:txBody>
      </p:sp>
      <p:grpSp>
        <p:nvGrpSpPr>
          <p:cNvPr id="18" name="组合 17"/>
          <p:cNvGrpSpPr/>
          <p:nvPr userDrawn="1"/>
        </p:nvGrpSpPr>
        <p:grpSpPr>
          <a:xfrm>
            <a:off x="6300191" y="672785"/>
            <a:ext cx="2880321" cy="458805"/>
            <a:chOff x="4891607" y="-9280"/>
            <a:chExt cx="2149043" cy="564806"/>
          </a:xfrm>
        </p:grpSpPr>
        <p:sp>
          <p:nvSpPr>
            <p:cNvPr id="19" name="矩形 18"/>
            <p:cNvSpPr/>
            <p:nvPr userDrawn="1"/>
          </p:nvSpPr>
          <p:spPr>
            <a:xfrm>
              <a:off x="4891607" y="-9280"/>
              <a:ext cx="117510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自解释模型</a:t>
              </a:r>
            </a:p>
          </p:txBody>
        </p:sp>
        <p:sp>
          <p:nvSpPr>
            <p:cNvPr id="20" name="矩形 19"/>
            <p:cNvSpPr/>
            <p:nvPr userDrawn="1"/>
          </p:nvSpPr>
          <p:spPr>
            <a:xfrm>
              <a:off x="6073580" y="-9279"/>
              <a:ext cx="967070"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事后解释方法</a:t>
              </a:r>
            </a:p>
          </p:txBody>
        </p:sp>
      </p:grpSp>
      <p:sp>
        <p:nvSpPr>
          <p:cNvPr id="21" name="矩形 20"/>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22" name="矩形 21"/>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a:off x="2339752" y="-9280"/>
            <a:ext cx="6831968" cy="567453"/>
            <a:chOff x="4031987" y="-9280"/>
            <a:chExt cx="5043686" cy="567453"/>
          </a:xfrm>
        </p:grpSpPr>
        <p:sp>
          <p:nvSpPr>
            <p:cNvPr id="24" name="矩形 2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5" name="矩形 24"/>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6" name="矩形 25"/>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7" name="矩形 26"/>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8" name="矩形 27"/>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4022573297"/>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3_标题和内容">
    <p:spTree>
      <p:nvGrpSpPr>
        <p:cNvPr id="1" name=""/>
        <p:cNvGrpSpPr/>
        <p:nvPr/>
      </p:nvGrpSpPr>
      <p:grpSpPr>
        <a:xfrm>
          <a:off x="0" y="0"/>
          <a:ext cx="0" cy="0"/>
          <a:chOff x="0" y="0"/>
          <a:chExt cx="0" cy="0"/>
        </a:xfrm>
      </p:grpSpPr>
      <p:sp>
        <p:nvSpPr>
          <p:cNvPr id="16" name="矩形 15"/>
          <p:cNvSpPr/>
          <p:nvPr userDrawn="1"/>
        </p:nvSpPr>
        <p:spPr>
          <a:xfrm>
            <a:off x="-8792" y="591872"/>
            <a:ext cx="2348544" cy="396000"/>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部分依赖图</a:t>
            </a:r>
          </a:p>
        </p:txBody>
      </p:sp>
      <p:grpSp>
        <p:nvGrpSpPr>
          <p:cNvPr id="18" name="组合 17"/>
          <p:cNvGrpSpPr/>
          <p:nvPr userDrawn="1"/>
        </p:nvGrpSpPr>
        <p:grpSpPr>
          <a:xfrm>
            <a:off x="6300191" y="672785"/>
            <a:ext cx="2880321" cy="458805"/>
            <a:chOff x="4891607" y="-9280"/>
            <a:chExt cx="2149043" cy="564806"/>
          </a:xfrm>
        </p:grpSpPr>
        <p:sp>
          <p:nvSpPr>
            <p:cNvPr id="19" name="矩形 18"/>
            <p:cNvSpPr/>
            <p:nvPr userDrawn="1"/>
          </p:nvSpPr>
          <p:spPr>
            <a:xfrm>
              <a:off x="4891607" y="-9280"/>
              <a:ext cx="117510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自解释模型</a:t>
              </a:r>
            </a:p>
          </p:txBody>
        </p:sp>
        <p:sp>
          <p:nvSpPr>
            <p:cNvPr id="20" name="矩形 19"/>
            <p:cNvSpPr/>
            <p:nvPr userDrawn="1"/>
          </p:nvSpPr>
          <p:spPr>
            <a:xfrm>
              <a:off x="6073580" y="-9279"/>
              <a:ext cx="967070"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事后解释方法</a:t>
              </a:r>
            </a:p>
          </p:txBody>
        </p:sp>
      </p:grpSp>
      <p:sp>
        <p:nvSpPr>
          <p:cNvPr id="21" name="矩形 20"/>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22" name="矩形 21"/>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a:off x="2339752" y="-9280"/>
            <a:ext cx="6831968" cy="567453"/>
            <a:chOff x="4031987" y="-9280"/>
            <a:chExt cx="5043686" cy="567453"/>
          </a:xfrm>
        </p:grpSpPr>
        <p:sp>
          <p:nvSpPr>
            <p:cNvPr id="24" name="矩形 2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5" name="矩形 24"/>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6" name="矩形 25"/>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7" name="矩形 26"/>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8" name="矩形 27"/>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3489660195"/>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2_标题和内容">
    <p:spTree>
      <p:nvGrpSpPr>
        <p:cNvPr id="1" name=""/>
        <p:cNvGrpSpPr/>
        <p:nvPr/>
      </p:nvGrpSpPr>
      <p:grpSpPr>
        <a:xfrm>
          <a:off x="0" y="0"/>
          <a:ext cx="0" cy="0"/>
          <a:chOff x="0" y="0"/>
          <a:chExt cx="0" cy="0"/>
        </a:xfrm>
      </p:grpSpPr>
      <p:sp>
        <p:nvSpPr>
          <p:cNvPr id="16" name="矩形 15"/>
          <p:cNvSpPr/>
          <p:nvPr userDrawn="1"/>
        </p:nvSpPr>
        <p:spPr>
          <a:xfrm>
            <a:off x="-8792" y="591872"/>
            <a:ext cx="2348544" cy="396000"/>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个体条件期望</a:t>
            </a:r>
          </a:p>
        </p:txBody>
      </p:sp>
      <p:grpSp>
        <p:nvGrpSpPr>
          <p:cNvPr id="18" name="组合 17"/>
          <p:cNvGrpSpPr/>
          <p:nvPr userDrawn="1"/>
        </p:nvGrpSpPr>
        <p:grpSpPr>
          <a:xfrm>
            <a:off x="6300191" y="672785"/>
            <a:ext cx="2880321" cy="458805"/>
            <a:chOff x="4891607" y="-9280"/>
            <a:chExt cx="2149043" cy="564806"/>
          </a:xfrm>
        </p:grpSpPr>
        <p:sp>
          <p:nvSpPr>
            <p:cNvPr id="19" name="矩形 18"/>
            <p:cNvSpPr/>
            <p:nvPr userDrawn="1"/>
          </p:nvSpPr>
          <p:spPr>
            <a:xfrm>
              <a:off x="4891607" y="-9280"/>
              <a:ext cx="117510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自解释方法</a:t>
              </a:r>
            </a:p>
          </p:txBody>
        </p:sp>
        <p:sp>
          <p:nvSpPr>
            <p:cNvPr id="20" name="矩形 19"/>
            <p:cNvSpPr/>
            <p:nvPr userDrawn="1"/>
          </p:nvSpPr>
          <p:spPr>
            <a:xfrm>
              <a:off x="6073580" y="-9279"/>
              <a:ext cx="967070"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事后解释方法</a:t>
              </a:r>
            </a:p>
          </p:txBody>
        </p:sp>
      </p:grpSp>
      <p:sp>
        <p:nvSpPr>
          <p:cNvPr id="21" name="矩形 20"/>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22" name="矩形 21"/>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a:off x="2339752" y="-9280"/>
            <a:ext cx="6831968" cy="567453"/>
            <a:chOff x="4031987" y="-9280"/>
            <a:chExt cx="5043686" cy="567453"/>
          </a:xfrm>
        </p:grpSpPr>
        <p:sp>
          <p:nvSpPr>
            <p:cNvPr id="24" name="矩形 2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5" name="矩形 24"/>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6" name="矩形 25"/>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7" name="矩形 26"/>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8" name="矩形 27"/>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1398695270"/>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9_标题和内容">
    <p:spTree>
      <p:nvGrpSpPr>
        <p:cNvPr id="1" name=""/>
        <p:cNvGrpSpPr/>
        <p:nvPr/>
      </p:nvGrpSpPr>
      <p:grpSpPr>
        <a:xfrm>
          <a:off x="0" y="0"/>
          <a:ext cx="0" cy="0"/>
          <a:chOff x="0" y="0"/>
          <a:chExt cx="0" cy="0"/>
        </a:xfrm>
      </p:grpSpPr>
      <p:grpSp>
        <p:nvGrpSpPr>
          <p:cNvPr id="18" name="组合 17"/>
          <p:cNvGrpSpPr/>
          <p:nvPr userDrawn="1"/>
        </p:nvGrpSpPr>
        <p:grpSpPr>
          <a:xfrm>
            <a:off x="6300191" y="672785"/>
            <a:ext cx="2880321" cy="458805"/>
            <a:chOff x="4891607" y="-9280"/>
            <a:chExt cx="2149043" cy="564806"/>
          </a:xfrm>
        </p:grpSpPr>
        <p:sp>
          <p:nvSpPr>
            <p:cNvPr id="19" name="矩形 18"/>
            <p:cNvSpPr/>
            <p:nvPr userDrawn="1"/>
          </p:nvSpPr>
          <p:spPr>
            <a:xfrm>
              <a:off x="4891607" y="-9280"/>
              <a:ext cx="117510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自解释模型</a:t>
              </a:r>
            </a:p>
          </p:txBody>
        </p:sp>
        <p:sp>
          <p:nvSpPr>
            <p:cNvPr id="20" name="矩形 19"/>
            <p:cNvSpPr/>
            <p:nvPr userDrawn="1"/>
          </p:nvSpPr>
          <p:spPr>
            <a:xfrm>
              <a:off x="6073580" y="-9279"/>
              <a:ext cx="967070"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事后解释方法</a:t>
              </a:r>
            </a:p>
          </p:txBody>
        </p:sp>
      </p:grpSp>
      <p:sp>
        <p:nvSpPr>
          <p:cNvPr id="21" name="矩形 20"/>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22" name="矩形 21"/>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a:off x="2339752" y="-9280"/>
            <a:ext cx="6831968" cy="567453"/>
            <a:chOff x="4031987" y="-9280"/>
            <a:chExt cx="5043686" cy="567453"/>
          </a:xfrm>
        </p:grpSpPr>
        <p:sp>
          <p:nvSpPr>
            <p:cNvPr id="24" name="矩形 2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5" name="矩形 24"/>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6" name="矩形 25"/>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7" name="矩形 26"/>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8" name="矩形 27"/>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
        <p:nvSpPr>
          <p:cNvPr id="16" name="矩形 15"/>
          <p:cNvSpPr/>
          <p:nvPr userDrawn="1"/>
        </p:nvSpPr>
        <p:spPr>
          <a:xfrm>
            <a:off x="-8792" y="555526"/>
            <a:ext cx="2348544" cy="396000"/>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累计局部效应图</a:t>
            </a:r>
          </a:p>
        </p:txBody>
      </p:sp>
    </p:spTree>
    <p:extLst>
      <p:ext uri="{BB962C8B-B14F-4D97-AF65-F5344CB8AC3E}">
        <p14:creationId xmlns:p14="http://schemas.microsoft.com/office/powerpoint/2010/main" val="3027049521"/>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1_标题和内容">
    <p:spTree>
      <p:nvGrpSpPr>
        <p:cNvPr id="1" name=""/>
        <p:cNvGrpSpPr/>
        <p:nvPr/>
      </p:nvGrpSpPr>
      <p:grpSpPr>
        <a:xfrm>
          <a:off x="0" y="0"/>
          <a:ext cx="0" cy="0"/>
          <a:chOff x="0" y="0"/>
          <a:chExt cx="0" cy="0"/>
        </a:xfrm>
      </p:grpSpPr>
      <p:grpSp>
        <p:nvGrpSpPr>
          <p:cNvPr id="18" name="组合 17"/>
          <p:cNvGrpSpPr/>
          <p:nvPr userDrawn="1"/>
        </p:nvGrpSpPr>
        <p:grpSpPr>
          <a:xfrm>
            <a:off x="6300191" y="672785"/>
            <a:ext cx="2880321" cy="458805"/>
            <a:chOff x="4891607" y="-9280"/>
            <a:chExt cx="2149043" cy="564806"/>
          </a:xfrm>
        </p:grpSpPr>
        <p:sp>
          <p:nvSpPr>
            <p:cNvPr id="19" name="矩形 18"/>
            <p:cNvSpPr/>
            <p:nvPr userDrawn="1"/>
          </p:nvSpPr>
          <p:spPr>
            <a:xfrm>
              <a:off x="4891607" y="-9280"/>
              <a:ext cx="117510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自解释模型</a:t>
              </a:r>
            </a:p>
          </p:txBody>
        </p:sp>
        <p:sp>
          <p:nvSpPr>
            <p:cNvPr id="20" name="矩形 19"/>
            <p:cNvSpPr/>
            <p:nvPr userDrawn="1"/>
          </p:nvSpPr>
          <p:spPr>
            <a:xfrm>
              <a:off x="6073580" y="-9279"/>
              <a:ext cx="967070"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事后解释方法</a:t>
              </a:r>
            </a:p>
          </p:txBody>
        </p:sp>
      </p:grpSp>
      <p:sp>
        <p:nvSpPr>
          <p:cNvPr id="21" name="矩形 20"/>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22" name="矩形 21"/>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a:off x="2339752" y="-9280"/>
            <a:ext cx="6831968" cy="567453"/>
            <a:chOff x="4031987" y="-9280"/>
            <a:chExt cx="5043686" cy="567453"/>
          </a:xfrm>
        </p:grpSpPr>
        <p:sp>
          <p:nvSpPr>
            <p:cNvPr id="24" name="矩形 2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5" name="矩形 24"/>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6" name="矩形 25"/>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7" name="矩形 26"/>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8" name="矩形 27"/>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
        <p:nvSpPr>
          <p:cNvPr id="16" name="矩形 15"/>
          <p:cNvSpPr/>
          <p:nvPr userDrawn="1"/>
        </p:nvSpPr>
        <p:spPr>
          <a:xfrm>
            <a:off x="-8792" y="555526"/>
            <a:ext cx="2348544" cy="396000"/>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特征交互</a:t>
            </a:r>
          </a:p>
        </p:txBody>
      </p:sp>
    </p:spTree>
    <p:extLst>
      <p:ext uri="{BB962C8B-B14F-4D97-AF65-F5344CB8AC3E}">
        <p14:creationId xmlns:p14="http://schemas.microsoft.com/office/powerpoint/2010/main" val="1763523638"/>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8_标题和内容">
    <p:spTree>
      <p:nvGrpSpPr>
        <p:cNvPr id="1" name=""/>
        <p:cNvGrpSpPr/>
        <p:nvPr/>
      </p:nvGrpSpPr>
      <p:grpSpPr>
        <a:xfrm>
          <a:off x="0" y="0"/>
          <a:ext cx="0" cy="0"/>
          <a:chOff x="0" y="0"/>
          <a:chExt cx="0" cy="0"/>
        </a:xfrm>
      </p:grpSpPr>
      <p:grpSp>
        <p:nvGrpSpPr>
          <p:cNvPr id="18" name="组合 17"/>
          <p:cNvGrpSpPr/>
          <p:nvPr userDrawn="1"/>
        </p:nvGrpSpPr>
        <p:grpSpPr>
          <a:xfrm>
            <a:off x="6300191" y="672785"/>
            <a:ext cx="2880321" cy="458805"/>
            <a:chOff x="4891607" y="-9280"/>
            <a:chExt cx="2149043" cy="564806"/>
          </a:xfrm>
        </p:grpSpPr>
        <p:sp>
          <p:nvSpPr>
            <p:cNvPr id="19" name="矩形 18"/>
            <p:cNvSpPr/>
            <p:nvPr userDrawn="1"/>
          </p:nvSpPr>
          <p:spPr>
            <a:xfrm>
              <a:off x="4891607" y="-9280"/>
              <a:ext cx="117510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自解释模型</a:t>
              </a:r>
            </a:p>
          </p:txBody>
        </p:sp>
        <p:sp>
          <p:nvSpPr>
            <p:cNvPr id="20" name="矩形 19"/>
            <p:cNvSpPr/>
            <p:nvPr userDrawn="1"/>
          </p:nvSpPr>
          <p:spPr>
            <a:xfrm>
              <a:off x="6073580" y="-9279"/>
              <a:ext cx="967070"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事后解释方法</a:t>
              </a:r>
            </a:p>
          </p:txBody>
        </p:sp>
      </p:grpSp>
      <p:sp>
        <p:nvSpPr>
          <p:cNvPr id="21" name="矩形 20"/>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22" name="矩形 21"/>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a:off x="2339752" y="-9280"/>
            <a:ext cx="6831968" cy="567453"/>
            <a:chOff x="4031987" y="-9280"/>
            <a:chExt cx="5043686" cy="567453"/>
          </a:xfrm>
        </p:grpSpPr>
        <p:sp>
          <p:nvSpPr>
            <p:cNvPr id="24" name="矩形 2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5" name="矩形 24"/>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6" name="矩形 25"/>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7" name="矩形 26"/>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8" name="矩形 27"/>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
        <p:nvSpPr>
          <p:cNvPr id="16" name="矩形 15"/>
          <p:cNvSpPr/>
          <p:nvPr userDrawn="1"/>
        </p:nvSpPr>
        <p:spPr>
          <a:xfrm>
            <a:off x="-8792" y="591872"/>
            <a:ext cx="2348544" cy="396000"/>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置换特征重要性</a:t>
            </a:r>
          </a:p>
        </p:txBody>
      </p:sp>
    </p:spTree>
    <p:extLst>
      <p:ext uri="{BB962C8B-B14F-4D97-AF65-F5344CB8AC3E}">
        <p14:creationId xmlns:p14="http://schemas.microsoft.com/office/powerpoint/2010/main" val="2837204910"/>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2" name="矩形 1"/>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3" name="矩形 2"/>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29172285"/>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标题和内容">
    <p:spTree>
      <p:nvGrpSpPr>
        <p:cNvPr id="1" name=""/>
        <p:cNvGrpSpPr/>
        <p:nvPr/>
      </p:nvGrpSpPr>
      <p:grpSpPr>
        <a:xfrm>
          <a:off x="0" y="0"/>
          <a:ext cx="0" cy="0"/>
          <a:chOff x="0" y="0"/>
          <a:chExt cx="0" cy="0"/>
        </a:xfrm>
      </p:grpSpPr>
      <p:sp>
        <p:nvSpPr>
          <p:cNvPr id="16" name="矩形 15"/>
          <p:cNvSpPr/>
          <p:nvPr userDrawn="1"/>
        </p:nvSpPr>
        <p:spPr>
          <a:xfrm>
            <a:off x="-8792" y="591872"/>
            <a:ext cx="2348544" cy="396000"/>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全局代理模型</a:t>
            </a:r>
          </a:p>
        </p:txBody>
      </p:sp>
      <p:grpSp>
        <p:nvGrpSpPr>
          <p:cNvPr id="18" name="组合 17"/>
          <p:cNvGrpSpPr/>
          <p:nvPr userDrawn="1"/>
        </p:nvGrpSpPr>
        <p:grpSpPr>
          <a:xfrm>
            <a:off x="6300191" y="672785"/>
            <a:ext cx="2880321" cy="458805"/>
            <a:chOff x="4891607" y="-9280"/>
            <a:chExt cx="2149043" cy="564806"/>
          </a:xfrm>
        </p:grpSpPr>
        <p:sp>
          <p:nvSpPr>
            <p:cNvPr id="19" name="矩形 18"/>
            <p:cNvSpPr/>
            <p:nvPr userDrawn="1"/>
          </p:nvSpPr>
          <p:spPr>
            <a:xfrm>
              <a:off x="4891607" y="-9280"/>
              <a:ext cx="117510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自解释模型</a:t>
              </a:r>
            </a:p>
          </p:txBody>
        </p:sp>
        <p:sp>
          <p:nvSpPr>
            <p:cNvPr id="20" name="矩形 19"/>
            <p:cNvSpPr/>
            <p:nvPr userDrawn="1"/>
          </p:nvSpPr>
          <p:spPr>
            <a:xfrm>
              <a:off x="6073580" y="-9279"/>
              <a:ext cx="967070"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事后解释方法</a:t>
              </a:r>
            </a:p>
          </p:txBody>
        </p:sp>
      </p:grpSp>
      <p:sp>
        <p:nvSpPr>
          <p:cNvPr id="21" name="矩形 20"/>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22" name="矩形 21"/>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a:off x="2339752" y="-9280"/>
            <a:ext cx="6831968" cy="567453"/>
            <a:chOff x="4031987" y="-9280"/>
            <a:chExt cx="5043686" cy="567453"/>
          </a:xfrm>
        </p:grpSpPr>
        <p:sp>
          <p:nvSpPr>
            <p:cNvPr id="24" name="矩形 2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5" name="矩形 24"/>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6" name="矩形 25"/>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7" name="矩形 26"/>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8" name="矩形 27"/>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1313386197"/>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1" name=""/>
        <p:cNvGrpSpPr/>
        <p:nvPr/>
      </p:nvGrpSpPr>
      <p:grpSpPr>
        <a:xfrm>
          <a:off x="0" y="0"/>
          <a:ext cx="0" cy="0"/>
          <a:chOff x="0" y="0"/>
          <a:chExt cx="0" cy="0"/>
        </a:xfrm>
      </p:grpSpPr>
      <p:sp>
        <p:nvSpPr>
          <p:cNvPr id="16" name="矩形 15"/>
          <p:cNvSpPr/>
          <p:nvPr userDrawn="1"/>
        </p:nvSpPr>
        <p:spPr>
          <a:xfrm>
            <a:off x="-8792" y="591833"/>
            <a:ext cx="2348544" cy="396000"/>
          </a:xfrm>
          <a:prstGeom prst="rect">
            <a:avLst/>
          </a:prstGeom>
          <a:solidFill>
            <a:srgbClr val="C00000"/>
          </a:solidFill>
        </p:spPr>
        <p:txBody>
          <a:bodyPr wrap="square" anchor="ctr" anchorCtr="0">
            <a:spAutoFit/>
          </a:bodyPr>
          <a:lstStyle/>
          <a:p>
            <a:pPr lvl="0">
              <a:lnSpc>
                <a:spcPct val="150000"/>
              </a:lnSpc>
            </a:pPr>
            <a:r>
              <a:rPr lang="zh-CN" altLang="en-US" b="1" dirty="0">
                <a:solidFill>
                  <a:schemeClr val="bg1"/>
                </a:solidFill>
              </a:rPr>
              <a:t>局部代理模型</a:t>
            </a:r>
            <a:r>
              <a:rPr lang="en-US" altLang="zh-CN" b="1" dirty="0">
                <a:solidFill>
                  <a:schemeClr val="bg1"/>
                </a:solidFill>
              </a:rPr>
              <a:t>LIME</a:t>
            </a:r>
            <a:endParaRPr lang="zh-CN" altLang="en-US" b="1" dirty="0">
              <a:solidFill>
                <a:schemeClr val="bg1"/>
              </a:solidFill>
            </a:endParaRPr>
          </a:p>
        </p:txBody>
      </p:sp>
      <p:grpSp>
        <p:nvGrpSpPr>
          <p:cNvPr id="18" name="组合 17"/>
          <p:cNvGrpSpPr/>
          <p:nvPr userDrawn="1"/>
        </p:nvGrpSpPr>
        <p:grpSpPr>
          <a:xfrm>
            <a:off x="6300191" y="672785"/>
            <a:ext cx="2880321" cy="458805"/>
            <a:chOff x="4891607" y="-9280"/>
            <a:chExt cx="2149043" cy="564806"/>
          </a:xfrm>
        </p:grpSpPr>
        <p:sp>
          <p:nvSpPr>
            <p:cNvPr id="19" name="矩形 18"/>
            <p:cNvSpPr/>
            <p:nvPr userDrawn="1"/>
          </p:nvSpPr>
          <p:spPr>
            <a:xfrm>
              <a:off x="4891607" y="-9280"/>
              <a:ext cx="117510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自解释模型</a:t>
              </a:r>
            </a:p>
          </p:txBody>
        </p:sp>
        <p:sp>
          <p:nvSpPr>
            <p:cNvPr id="20" name="矩形 19"/>
            <p:cNvSpPr/>
            <p:nvPr userDrawn="1"/>
          </p:nvSpPr>
          <p:spPr>
            <a:xfrm>
              <a:off x="6073580" y="-9279"/>
              <a:ext cx="967070"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事后解释方法</a:t>
              </a:r>
            </a:p>
          </p:txBody>
        </p:sp>
      </p:grpSp>
      <p:sp>
        <p:nvSpPr>
          <p:cNvPr id="21" name="矩形 20"/>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22" name="矩形 21"/>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a:off x="2339752" y="-9280"/>
            <a:ext cx="6831968" cy="567453"/>
            <a:chOff x="4031987" y="-9280"/>
            <a:chExt cx="5043686" cy="567453"/>
          </a:xfrm>
        </p:grpSpPr>
        <p:sp>
          <p:nvSpPr>
            <p:cNvPr id="24" name="矩形 2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5" name="矩形 24"/>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6" name="矩形 25"/>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7" name="矩形 26"/>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8" name="矩形 27"/>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3755197350"/>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标题和内容">
    <p:spTree>
      <p:nvGrpSpPr>
        <p:cNvPr id="1" name=""/>
        <p:cNvGrpSpPr/>
        <p:nvPr/>
      </p:nvGrpSpPr>
      <p:grpSpPr>
        <a:xfrm>
          <a:off x="0" y="0"/>
          <a:ext cx="0" cy="0"/>
          <a:chOff x="0" y="0"/>
          <a:chExt cx="0" cy="0"/>
        </a:xfrm>
      </p:grpSpPr>
      <p:sp>
        <p:nvSpPr>
          <p:cNvPr id="16" name="矩形 15"/>
          <p:cNvSpPr/>
          <p:nvPr userDrawn="1"/>
        </p:nvSpPr>
        <p:spPr>
          <a:xfrm>
            <a:off x="-8792" y="593823"/>
            <a:ext cx="2348544" cy="396000"/>
          </a:xfrm>
          <a:prstGeom prst="rect">
            <a:avLst/>
          </a:prstGeom>
          <a:solidFill>
            <a:srgbClr val="C00000"/>
          </a:solidFill>
        </p:spPr>
        <p:txBody>
          <a:bodyPr wrap="square" anchor="ctr" anchorCtr="0">
            <a:spAutoFit/>
          </a:bodyPr>
          <a:lstStyle/>
          <a:p>
            <a:pPr lvl="0">
              <a:lnSpc>
                <a:spcPct val="150000"/>
              </a:lnSpc>
            </a:pPr>
            <a:r>
              <a:rPr lang="en-US" altLang="zh-CN" b="1" dirty="0">
                <a:solidFill>
                  <a:schemeClr val="bg1"/>
                </a:solidFill>
              </a:rPr>
              <a:t>Shapley</a:t>
            </a:r>
            <a:r>
              <a:rPr lang="zh-CN" altLang="en-US" b="1" dirty="0">
                <a:solidFill>
                  <a:schemeClr val="bg1"/>
                </a:solidFill>
              </a:rPr>
              <a:t>值</a:t>
            </a:r>
          </a:p>
        </p:txBody>
      </p:sp>
      <p:grpSp>
        <p:nvGrpSpPr>
          <p:cNvPr id="18" name="组合 17"/>
          <p:cNvGrpSpPr/>
          <p:nvPr userDrawn="1"/>
        </p:nvGrpSpPr>
        <p:grpSpPr>
          <a:xfrm>
            <a:off x="6300191" y="672785"/>
            <a:ext cx="2880321" cy="458805"/>
            <a:chOff x="4891607" y="-9280"/>
            <a:chExt cx="2149043" cy="564806"/>
          </a:xfrm>
        </p:grpSpPr>
        <p:sp>
          <p:nvSpPr>
            <p:cNvPr id="19" name="矩形 18"/>
            <p:cNvSpPr/>
            <p:nvPr userDrawn="1"/>
          </p:nvSpPr>
          <p:spPr>
            <a:xfrm>
              <a:off x="4891607" y="-9280"/>
              <a:ext cx="117510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自解释模型</a:t>
              </a:r>
            </a:p>
          </p:txBody>
        </p:sp>
        <p:sp>
          <p:nvSpPr>
            <p:cNvPr id="20" name="矩形 19"/>
            <p:cNvSpPr/>
            <p:nvPr userDrawn="1"/>
          </p:nvSpPr>
          <p:spPr>
            <a:xfrm>
              <a:off x="6073580" y="-9279"/>
              <a:ext cx="967070"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事后解释方法</a:t>
              </a:r>
            </a:p>
          </p:txBody>
        </p:sp>
      </p:grpSp>
      <p:sp>
        <p:nvSpPr>
          <p:cNvPr id="21" name="矩形 20"/>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22" name="矩形 21"/>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a:off x="2339752" y="-9280"/>
            <a:ext cx="6831968" cy="567453"/>
            <a:chOff x="4031987" y="-9280"/>
            <a:chExt cx="5043686" cy="567453"/>
          </a:xfrm>
        </p:grpSpPr>
        <p:sp>
          <p:nvSpPr>
            <p:cNvPr id="24" name="矩形 2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5" name="矩形 24"/>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6" name="矩形 25"/>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7" name="矩形 26"/>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8" name="矩形 27"/>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3900759648"/>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sp>
        <p:nvSpPr>
          <p:cNvPr id="16" name="矩形 15"/>
          <p:cNvSpPr/>
          <p:nvPr userDrawn="1"/>
        </p:nvSpPr>
        <p:spPr>
          <a:xfrm>
            <a:off x="-8792" y="555526"/>
            <a:ext cx="2348544" cy="396000"/>
          </a:xfrm>
          <a:prstGeom prst="rect">
            <a:avLst/>
          </a:prstGeom>
          <a:solidFill>
            <a:srgbClr val="C00000"/>
          </a:solidFill>
        </p:spPr>
        <p:txBody>
          <a:bodyPr wrap="square" anchor="ctr" anchorCtr="0">
            <a:spAutoFit/>
          </a:bodyPr>
          <a:lstStyle/>
          <a:p>
            <a:pPr lvl="0">
              <a:lnSpc>
                <a:spcPct val="150000"/>
              </a:lnSpc>
            </a:pPr>
            <a:r>
              <a:rPr lang="en-US" altLang="zh-CN" b="1" dirty="0" err="1">
                <a:solidFill>
                  <a:schemeClr val="bg1"/>
                </a:solidFill>
              </a:rPr>
              <a:t>SHAP</a:t>
            </a:r>
            <a:endParaRPr lang="zh-CN" altLang="en-US" b="1" dirty="0">
              <a:solidFill>
                <a:schemeClr val="bg1"/>
              </a:solidFill>
            </a:endParaRPr>
          </a:p>
        </p:txBody>
      </p:sp>
      <p:grpSp>
        <p:nvGrpSpPr>
          <p:cNvPr id="18" name="组合 17"/>
          <p:cNvGrpSpPr/>
          <p:nvPr userDrawn="1"/>
        </p:nvGrpSpPr>
        <p:grpSpPr>
          <a:xfrm>
            <a:off x="6300191" y="672785"/>
            <a:ext cx="2880321" cy="458805"/>
            <a:chOff x="4891607" y="-9280"/>
            <a:chExt cx="2149043" cy="564806"/>
          </a:xfrm>
        </p:grpSpPr>
        <p:sp>
          <p:nvSpPr>
            <p:cNvPr id="19" name="矩形 18"/>
            <p:cNvSpPr/>
            <p:nvPr userDrawn="1"/>
          </p:nvSpPr>
          <p:spPr>
            <a:xfrm>
              <a:off x="4891607" y="-9280"/>
              <a:ext cx="117510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自解释模型</a:t>
              </a:r>
            </a:p>
          </p:txBody>
        </p:sp>
        <p:sp>
          <p:nvSpPr>
            <p:cNvPr id="20" name="矩形 19"/>
            <p:cNvSpPr/>
            <p:nvPr userDrawn="1"/>
          </p:nvSpPr>
          <p:spPr>
            <a:xfrm>
              <a:off x="6073580" y="-9279"/>
              <a:ext cx="967070"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事后解释方法</a:t>
              </a:r>
            </a:p>
          </p:txBody>
        </p:sp>
      </p:grpSp>
      <p:sp>
        <p:nvSpPr>
          <p:cNvPr id="21" name="矩形 20"/>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22" name="矩形 21"/>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a:off x="2339752" y="-9280"/>
            <a:ext cx="6831968" cy="567453"/>
            <a:chOff x="4031987" y="-9280"/>
            <a:chExt cx="5043686" cy="567453"/>
          </a:xfrm>
        </p:grpSpPr>
        <p:sp>
          <p:nvSpPr>
            <p:cNvPr id="24" name="矩形 2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5" name="矩形 24"/>
            <p:cNvSpPr/>
            <p:nvPr userDrawn="1"/>
          </p:nvSpPr>
          <p:spPr>
            <a:xfrm>
              <a:off x="6461701" y="-9279"/>
              <a:ext cx="1238307"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6" name="矩形 25"/>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7" name="矩形 26"/>
            <p:cNvSpPr/>
            <p:nvPr userDrawn="1"/>
          </p:nvSpPr>
          <p:spPr>
            <a:xfrm>
              <a:off x="7815475" y="-6632"/>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可解释机器学习</a:t>
              </a:r>
            </a:p>
          </p:txBody>
        </p:sp>
      </p:grpSp>
      <p:sp>
        <p:nvSpPr>
          <p:cNvPr id="28" name="矩形 27"/>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4244900659"/>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797520"/>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3" name="矩形 2"/>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nvGrpSpPr>
        <p:grpSpPr>
          <a:xfrm>
            <a:off x="2411760" y="-9280"/>
            <a:ext cx="6759960" cy="567453"/>
            <a:chOff x="4031987" y="-9280"/>
            <a:chExt cx="5043686" cy="567453"/>
          </a:xfrm>
        </p:grpSpPr>
        <p:sp>
          <p:nvSpPr>
            <p:cNvPr id="4" name="矩形 3"/>
            <p:cNvSpPr/>
            <p:nvPr userDrawn="1"/>
          </p:nvSpPr>
          <p:spPr>
            <a:xfrm>
              <a:off x="4031987" y="-9280"/>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800" b="1" dirty="0">
                  <a:solidFill>
                    <a:schemeClr val="bg1"/>
                  </a:solidFill>
                  <a:latin typeface="微软雅黑" panose="020B0503020204020204" pitchFamily="34" charset="-122"/>
                  <a:ea typeface="微软雅黑" panose="020B0503020204020204" pitchFamily="34" charset="-122"/>
                </a:rPr>
                <a:t>基础知识</a:t>
              </a:r>
            </a:p>
          </p:txBody>
        </p:sp>
        <p:sp>
          <p:nvSpPr>
            <p:cNvPr id="9" name="矩形 8"/>
            <p:cNvSpPr/>
            <p:nvPr userDrawn="1"/>
          </p:nvSpPr>
          <p:spPr>
            <a:xfrm>
              <a:off x="5295079"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10" name="矩形 9"/>
            <p:cNvSpPr/>
            <p:nvPr userDrawn="1"/>
          </p:nvSpPr>
          <p:spPr>
            <a:xfrm>
              <a:off x="6555277"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11" name="矩形 10"/>
            <p:cNvSpPr/>
            <p:nvPr userDrawn="1"/>
          </p:nvSpPr>
          <p:spPr>
            <a:xfrm>
              <a:off x="7815475" y="-6632"/>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可解释机器学习</a:t>
              </a:r>
            </a:p>
          </p:txBody>
        </p:sp>
      </p:grpSp>
      <p:sp>
        <p:nvSpPr>
          <p:cNvPr id="13" name="矩形 12"/>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3533956439"/>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2" name="矩形 1"/>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3" name="矩形 2"/>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nvGrpSpPr>
        <p:grpSpPr>
          <a:xfrm>
            <a:off x="2411760" y="-9280"/>
            <a:ext cx="6759960" cy="567453"/>
            <a:chOff x="4031987" y="-9280"/>
            <a:chExt cx="5043686" cy="567453"/>
          </a:xfrm>
        </p:grpSpPr>
        <p:sp>
          <p:nvSpPr>
            <p:cNvPr id="4" name="矩形 3"/>
            <p:cNvSpPr/>
            <p:nvPr userDrawn="1"/>
          </p:nvSpPr>
          <p:spPr>
            <a:xfrm>
              <a:off x="4031987" y="-9280"/>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基础知识</a:t>
              </a:r>
            </a:p>
          </p:txBody>
        </p:sp>
        <p:sp>
          <p:nvSpPr>
            <p:cNvPr id="9" name="矩形 8"/>
            <p:cNvSpPr/>
            <p:nvPr userDrawn="1"/>
          </p:nvSpPr>
          <p:spPr>
            <a:xfrm>
              <a:off x="5295079"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10" name="矩形 9"/>
            <p:cNvSpPr/>
            <p:nvPr userDrawn="1"/>
          </p:nvSpPr>
          <p:spPr>
            <a:xfrm>
              <a:off x="6555277"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11" name="矩形 10"/>
            <p:cNvSpPr/>
            <p:nvPr userDrawn="1"/>
          </p:nvSpPr>
          <p:spPr>
            <a:xfrm>
              <a:off x="7815475" y="-6632"/>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可解释机器学习</a:t>
              </a:r>
            </a:p>
          </p:txBody>
        </p:sp>
      </p:grpSp>
      <p:sp>
        <p:nvSpPr>
          <p:cNvPr id="13" name="矩形 12"/>
          <p:cNvSpPr/>
          <p:nvPr userDrawn="1"/>
        </p:nvSpPr>
        <p:spPr>
          <a:xfrm>
            <a:off x="-36512" y="51470"/>
            <a:ext cx="2448272"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grpSp>
        <p:nvGrpSpPr>
          <p:cNvPr id="14" name="组合 13"/>
          <p:cNvGrpSpPr/>
          <p:nvPr userDrawn="1"/>
        </p:nvGrpSpPr>
        <p:grpSpPr>
          <a:xfrm>
            <a:off x="2411760" y="672785"/>
            <a:ext cx="2448271" cy="458805"/>
            <a:chOff x="4031988" y="-9280"/>
            <a:chExt cx="1826684" cy="564806"/>
          </a:xfrm>
        </p:grpSpPr>
        <p:sp>
          <p:nvSpPr>
            <p:cNvPr id="15" name="矩形 14"/>
            <p:cNvSpPr/>
            <p:nvPr userDrawn="1"/>
          </p:nvSpPr>
          <p:spPr>
            <a:xfrm>
              <a:off x="4031988" y="-9280"/>
              <a:ext cx="107451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设计科学</a:t>
              </a:r>
            </a:p>
          </p:txBody>
        </p:sp>
        <p:sp>
          <p:nvSpPr>
            <p:cNvPr id="16" name="矩形 15"/>
            <p:cNvSpPr/>
            <p:nvPr userDrawn="1"/>
          </p:nvSpPr>
          <p:spPr>
            <a:xfrm>
              <a:off x="5106508" y="-9279"/>
              <a:ext cx="752164"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机器学习</a:t>
              </a:r>
            </a:p>
          </p:txBody>
        </p:sp>
      </p:grpSp>
    </p:spTree>
    <p:extLst>
      <p:ext uri="{BB962C8B-B14F-4D97-AF65-F5344CB8AC3E}">
        <p14:creationId xmlns:p14="http://schemas.microsoft.com/office/powerpoint/2010/main" val="591512716"/>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grpSp>
        <p:nvGrpSpPr>
          <p:cNvPr id="14" name="组合 13"/>
          <p:cNvGrpSpPr/>
          <p:nvPr userDrawn="1"/>
        </p:nvGrpSpPr>
        <p:grpSpPr>
          <a:xfrm>
            <a:off x="2411768" y="672785"/>
            <a:ext cx="2232241" cy="458805"/>
            <a:chOff x="4031989" y="-9280"/>
            <a:chExt cx="1665500" cy="564806"/>
          </a:xfrm>
        </p:grpSpPr>
        <p:sp>
          <p:nvSpPr>
            <p:cNvPr id="15" name="矩形 14"/>
            <p:cNvSpPr/>
            <p:nvPr userDrawn="1"/>
          </p:nvSpPr>
          <p:spPr>
            <a:xfrm>
              <a:off x="4031989" y="-9280"/>
              <a:ext cx="91334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设计科学</a:t>
              </a:r>
            </a:p>
          </p:txBody>
        </p:sp>
        <p:sp>
          <p:nvSpPr>
            <p:cNvPr id="16" name="矩形 15"/>
            <p:cNvSpPr/>
            <p:nvPr userDrawn="1"/>
          </p:nvSpPr>
          <p:spPr>
            <a:xfrm>
              <a:off x="4945325" y="-9279"/>
              <a:ext cx="752164"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机器学习</a:t>
              </a:r>
            </a:p>
          </p:txBody>
        </p:sp>
      </p:grpSp>
      <p:sp>
        <p:nvSpPr>
          <p:cNvPr id="18" name="矩形 17"/>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19" name="矩形 18"/>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a:off x="2411760" y="-9280"/>
            <a:ext cx="6759960" cy="567453"/>
            <a:chOff x="4031987" y="-9280"/>
            <a:chExt cx="5043686" cy="567453"/>
          </a:xfrm>
        </p:grpSpPr>
        <p:sp>
          <p:nvSpPr>
            <p:cNvPr id="21" name="矩形 20"/>
            <p:cNvSpPr/>
            <p:nvPr userDrawn="1"/>
          </p:nvSpPr>
          <p:spPr>
            <a:xfrm>
              <a:off x="4031987" y="-9280"/>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基础知识</a:t>
              </a:r>
            </a:p>
          </p:txBody>
        </p:sp>
        <p:sp>
          <p:nvSpPr>
            <p:cNvPr id="22" name="矩形 21"/>
            <p:cNvSpPr/>
            <p:nvPr userDrawn="1"/>
          </p:nvSpPr>
          <p:spPr>
            <a:xfrm>
              <a:off x="5295079"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3" name="矩形 22"/>
            <p:cNvSpPr/>
            <p:nvPr userDrawn="1"/>
          </p:nvSpPr>
          <p:spPr>
            <a:xfrm>
              <a:off x="6555277"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24" name="矩形 23"/>
            <p:cNvSpPr/>
            <p:nvPr userDrawn="1"/>
          </p:nvSpPr>
          <p:spPr>
            <a:xfrm>
              <a:off x="7815475" y="-6632"/>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可解释机器学习</a:t>
              </a:r>
            </a:p>
          </p:txBody>
        </p:sp>
      </p:grpSp>
      <p:sp>
        <p:nvSpPr>
          <p:cNvPr id="25" name="矩形 24"/>
          <p:cNvSpPr/>
          <p:nvPr userDrawn="1"/>
        </p:nvSpPr>
        <p:spPr>
          <a:xfrm>
            <a:off x="-36512" y="51470"/>
            <a:ext cx="2448272"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2144619689"/>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1" name=""/>
        <p:cNvGrpSpPr/>
        <p:nvPr/>
      </p:nvGrpSpPr>
      <p:grpSpPr>
        <a:xfrm>
          <a:off x="0" y="0"/>
          <a:ext cx="0" cy="0"/>
          <a:chOff x="0" y="0"/>
          <a:chExt cx="0" cy="0"/>
        </a:xfrm>
      </p:grpSpPr>
      <p:sp>
        <p:nvSpPr>
          <p:cNvPr id="2" name="矩形 1"/>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3" name="矩形 2"/>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nvGrpSpPr>
        <p:grpSpPr>
          <a:xfrm>
            <a:off x="2339752" y="-9280"/>
            <a:ext cx="6831968" cy="567453"/>
            <a:chOff x="4031987" y="-9280"/>
            <a:chExt cx="5043686" cy="567453"/>
          </a:xfrm>
        </p:grpSpPr>
        <p:sp>
          <p:nvSpPr>
            <p:cNvPr id="4" name="矩形 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9" name="矩形 8"/>
            <p:cNvSpPr/>
            <p:nvPr userDrawn="1"/>
          </p:nvSpPr>
          <p:spPr>
            <a:xfrm>
              <a:off x="6530495"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可解释内涵</a:t>
              </a:r>
            </a:p>
          </p:txBody>
        </p:sp>
        <p:sp>
          <p:nvSpPr>
            <p:cNvPr id="10" name="矩形 9"/>
            <p:cNvSpPr/>
            <p:nvPr userDrawn="1"/>
          </p:nvSpPr>
          <p:spPr>
            <a:xfrm>
              <a:off x="5201502" y="-9279"/>
              <a:ext cx="1260198"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机器学习方法</a:t>
              </a:r>
            </a:p>
          </p:txBody>
        </p:sp>
        <p:sp>
          <p:nvSpPr>
            <p:cNvPr id="11" name="矩形 10"/>
            <p:cNvSpPr/>
            <p:nvPr userDrawn="1"/>
          </p:nvSpPr>
          <p:spPr>
            <a:xfrm>
              <a:off x="7815475" y="-6632"/>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可解释机器学习</a:t>
              </a:r>
            </a:p>
          </p:txBody>
        </p:sp>
      </p:grpSp>
      <p:sp>
        <p:nvSpPr>
          <p:cNvPr id="13" name="矩形 12"/>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479850127"/>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sp>
        <p:nvSpPr>
          <p:cNvPr id="14" name="矩形 13"/>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15" name="矩形 14"/>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2339752" y="-9280"/>
            <a:ext cx="6831968" cy="567453"/>
            <a:chOff x="4031987" y="-9280"/>
            <a:chExt cx="5043686" cy="567453"/>
          </a:xfrm>
        </p:grpSpPr>
        <p:sp>
          <p:nvSpPr>
            <p:cNvPr id="17" name="矩形 16"/>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18" name="矩形 17"/>
            <p:cNvSpPr/>
            <p:nvPr userDrawn="1"/>
          </p:nvSpPr>
          <p:spPr>
            <a:xfrm>
              <a:off x="6461701" y="-9279"/>
              <a:ext cx="1238307"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可解释内涵</a:t>
              </a:r>
            </a:p>
          </p:txBody>
        </p:sp>
        <p:sp>
          <p:nvSpPr>
            <p:cNvPr id="23" name="矩形 22"/>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4" name="矩形 23"/>
            <p:cNvSpPr/>
            <p:nvPr userDrawn="1"/>
          </p:nvSpPr>
          <p:spPr>
            <a:xfrm>
              <a:off x="7815475" y="-6632"/>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可解释机器学习</a:t>
              </a:r>
            </a:p>
          </p:txBody>
        </p:sp>
      </p:grpSp>
      <p:sp>
        <p:nvSpPr>
          <p:cNvPr id="25" name="矩形 24"/>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3341338416"/>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_标题和内容">
    <p:spTree>
      <p:nvGrpSpPr>
        <p:cNvPr id="1" name=""/>
        <p:cNvGrpSpPr/>
        <p:nvPr/>
      </p:nvGrpSpPr>
      <p:grpSpPr>
        <a:xfrm>
          <a:off x="0" y="0"/>
          <a:ext cx="0" cy="0"/>
          <a:chOff x="0" y="0"/>
          <a:chExt cx="0" cy="0"/>
        </a:xfrm>
      </p:grpSpPr>
      <p:sp>
        <p:nvSpPr>
          <p:cNvPr id="2" name="矩形 1"/>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3" name="矩形 2"/>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nvGrpSpPr>
        <p:grpSpPr>
          <a:xfrm>
            <a:off x="2339752" y="-9280"/>
            <a:ext cx="6831968" cy="567453"/>
            <a:chOff x="4031987" y="-9280"/>
            <a:chExt cx="5043686" cy="567453"/>
          </a:xfrm>
        </p:grpSpPr>
        <p:sp>
          <p:nvSpPr>
            <p:cNvPr id="4" name="矩形 3"/>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9" name="矩形 8"/>
            <p:cNvSpPr/>
            <p:nvPr userDrawn="1"/>
          </p:nvSpPr>
          <p:spPr>
            <a:xfrm>
              <a:off x="6461701" y="-9279"/>
              <a:ext cx="1238307"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可解释内涵</a:t>
              </a:r>
            </a:p>
          </p:txBody>
        </p:sp>
        <p:sp>
          <p:nvSpPr>
            <p:cNvPr id="10" name="矩形 9"/>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11" name="矩形 10"/>
            <p:cNvSpPr/>
            <p:nvPr userDrawn="1"/>
          </p:nvSpPr>
          <p:spPr>
            <a:xfrm>
              <a:off x="7815475" y="-6632"/>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可解释机器学习</a:t>
              </a:r>
            </a:p>
          </p:txBody>
        </p:sp>
      </p:grpSp>
      <p:sp>
        <p:nvSpPr>
          <p:cNvPr id="13" name="矩形 12"/>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grpSp>
        <p:nvGrpSpPr>
          <p:cNvPr id="19" name="组合 18"/>
          <p:cNvGrpSpPr/>
          <p:nvPr userDrawn="1"/>
        </p:nvGrpSpPr>
        <p:grpSpPr>
          <a:xfrm>
            <a:off x="5652116" y="672785"/>
            <a:ext cx="2376268" cy="458805"/>
            <a:chOff x="3709632" y="-9280"/>
            <a:chExt cx="1772961" cy="564806"/>
          </a:xfrm>
        </p:grpSpPr>
        <p:sp>
          <p:nvSpPr>
            <p:cNvPr id="20" name="矩形 19"/>
            <p:cNvSpPr/>
            <p:nvPr userDrawn="1"/>
          </p:nvSpPr>
          <p:spPr>
            <a:xfrm>
              <a:off x="4945331" y="-9280"/>
              <a:ext cx="53726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范围</a:t>
              </a:r>
            </a:p>
          </p:txBody>
        </p:sp>
        <p:sp>
          <p:nvSpPr>
            <p:cNvPr id="21" name="矩形 20"/>
            <p:cNvSpPr/>
            <p:nvPr userDrawn="1"/>
          </p:nvSpPr>
          <p:spPr>
            <a:xfrm>
              <a:off x="4375125" y="-9280"/>
              <a:ext cx="623933"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分类</a:t>
              </a:r>
            </a:p>
          </p:txBody>
        </p:sp>
        <p:sp>
          <p:nvSpPr>
            <p:cNvPr id="22" name="矩形 21"/>
            <p:cNvSpPr/>
            <p:nvPr userDrawn="1"/>
          </p:nvSpPr>
          <p:spPr>
            <a:xfrm>
              <a:off x="3709632" y="-9279"/>
              <a:ext cx="590986"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意义</a:t>
              </a:r>
            </a:p>
          </p:txBody>
        </p:sp>
      </p:grpSp>
    </p:spTree>
    <p:extLst>
      <p:ext uri="{BB962C8B-B14F-4D97-AF65-F5344CB8AC3E}">
        <p14:creationId xmlns:p14="http://schemas.microsoft.com/office/powerpoint/2010/main" val="3312244637"/>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13" name="组合 12"/>
          <p:cNvGrpSpPr/>
          <p:nvPr userDrawn="1"/>
        </p:nvGrpSpPr>
        <p:grpSpPr>
          <a:xfrm>
            <a:off x="5630942" y="672785"/>
            <a:ext cx="2376268" cy="458805"/>
            <a:chOff x="3709632" y="-9280"/>
            <a:chExt cx="1772961" cy="564806"/>
          </a:xfrm>
        </p:grpSpPr>
        <p:sp>
          <p:nvSpPr>
            <p:cNvPr id="14" name="矩形 13"/>
            <p:cNvSpPr/>
            <p:nvPr userDrawn="1"/>
          </p:nvSpPr>
          <p:spPr>
            <a:xfrm>
              <a:off x="4945331" y="-9280"/>
              <a:ext cx="537262"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范围</a:t>
              </a:r>
            </a:p>
          </p:txBody>
        </p:sp>
        <p:sp>
          <p:nvSpPr>
            <p:cNvPr id="15" name="矩形 14"/>
            <p:cNvSpPr/>
            <p:nvPr userDrawn="1"/>
          </p:nvSpPr>
          <p:spPr>
            <a:xfrm>
              <a:off x="3709632" y="-9280"/>
              <a:ext cx="623933"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rtl="0" eaLnBrk="1" latinLnBrk="0" hangingPunct="1"/>
              <a:r>
                <a:rPr lang="zh-CN" altLang="en-US" sz="1400" b="1" kern="1200" dirty="0">
                  <a:solidFill>
                    <a:schemeClr val="bg1">
                      <a:lumMod val="65000"/>
                    </a:schemeClr>
                  </a:solidFill>
                  <a:latin typeface="微软雅黑" panose="020B0503020204020204" pitchFamily="34" charset="-122"/>
                  <a:ea typeface="微软雅黑" panose="020B0503020204020204" pitchFamily="34" charset="-122"/>
                  <a:cs typeface="+mn-cs"/>
                </a:rPr>
                <a:t>意义</a:t>
              </a:r>
            </a:p>
          </p:txBody>
        </p:sp>
        <p:sp>
          <p:nvSpPr>
            <p:cNvPr id="16" name="矩形 15"/>
            <p:cNvSpPr/>
            <p:nvPr userDrawn="1"/>
          </p:nvSpPr>
          <p:spPr>
            <a:xfrm>
              <a:off x="4354345" y="-9279"/>
              <a:ext cx="590986"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微软雅黑" panose="020B0503020204020204" pitchFamily="34" charset="-122"/>
                  <a:ea typeface="微软雅黑" panose="020B0503020204020204" pitchFamily="34" charset="-122"/>
                </a:rPr>
                <a:t>分类</a:t>
              </a:r>
            </a:p>
          </p:txBody>
        </p:sp>
      </p:grpSp>
      <p:sp>
        <p:nvSpPr>
          <p:cNvPr id="17" name="矩形 16"/>
          <p:cNvSpPr/>
          <p:nvPr userDrawn="1"/>
        </p:nvSpPr>
        <p:spPr>
          <a:xfrm>
            <a:off x="-8792" y="267494"/>
            <a:ext cx="9180000" cy="432000"/>
          </a:xfrm>
          <a:prstGeom prst="rect">
            <a:avLst/>
          </a:prstGeom>
          <a:solidFill>
            <a:srgbClr val="C00000"/>
          </a:solidFill>
          <a:ln>
            <a:noFill/>
          </a:ln>
        </p:spPr>
        <p:txBody>
          <a:bodyPr anchor="ctr"/>
          <a:lstStyle/>
          <a:p>
            <a:pPr algn="ctr" defTabSz="687665" fontAlgn="base">
              <a:spcBef>
                <a:spcPct val="0"/>
              </a:spcBef>
              <a:spcAft>
                <a:spcPct val="0"/>
              </a:spcAft>
            </a:pPr>
            <a:endParaRPr lang="zh-CN" altLang="en-US">
              <a:solidFill>
                <a:srgbClr val="FFFFFF"/>
              </a:solidFill>
              <a:latin typeface="宋体" pitchFamily="2" charset="-122"/>
            </a:endParaRPr>
          </a:p>
        </p:txBody>
      </p:sp>
      <p:sp>
        <p:nvSpPr>
          <p:cNvPr id="18" name="矩形 17"/>
          <p:cNvSpPr/>
          <p:nvPr userDrawn="1"/>
        </p:nvSpPr>
        <p:spPr>
          <a:xfrm>
            <a:off x="-8792" y="-9279"/>
            <a:ext cx="9180000" cy="564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userDrawn="1"/>
        </p:nvGrpSpPr>
        <p:grpSpPr>
          <a:xfrm>
            <a:off x="2339752" y="-9280"/>
            <a:ext cx="6831968" cy="567453"/>
            <a:chOff x="4031987" y="-9280"/>
            <a:chExt cx="5043686" cy="567453"/>
          </a:xfrm>
        </p:grpSpPr>
        <p:sp>
          <p:nvSpPr>
            <p:cNvPr id="20" name="矩形 19"/>
            <p:cNvSpPr/>
            <p:nvPr userDrawn="1"/>
          </p:nvSpPr>
          <p:spPr>
            <a:xfrm>
              <a:off x="4031987" y="-9280"/>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基础知识</a:t>
              </a:r>
            </a:p>
          </p:txBody>
        </p:sp>
        <p:sp>
          <p:nvSpPr>
            <p:cNvPr id="21" name="矩形 20"/>
            <p:cNvSpPr/>
            <p:nvPr userDrawn="1"/>
          </p:nvSpPr>
          <p:spPr>
            <a:xfrm>
              <a:off x="6461701" y="-9279"/>
              <a:ext cx="1238307" cy="5648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solidFill>
                  <a:latin typeface="微软雅黑" panose="020B0503020204020204" pitchFamily="34" charset="-122"/>
                  <a:ea typeface="微软雅黑" panose="020B0503020204020204" pitchFamily="34" charset="-122"/>
                </a:rPr>
                <a:t>可解释内涵</a:t>
              </a:r>
            </a:p>
          </p:txBody>
        </p:sp>
        <p:sp>
          <p:nvSpPr>
            <p:cNvPr id="22" name="矩形 21"/>
            <p:cNvSpPr/>
            <p:nvPr userDrawn="1"/>
          </p:nvSpPr>
          <p:spPr>
            <a:xfrm>
              <a:off x="5201502" y="-9279"/>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机器学习方法</a:t>
              </a:r>
            </a:p>
          </p:txBody>
        </p:sp>
        <p:sp>
          <p:nvSpPr>
            <p:cNvPr id="23" name="矩形 22"/>
            <p:cNvSpPr/>
            <p:nvPr userDrawn="1"/>
          </p:nvSpPr>
          <p:spPr>
            <a:xfrm>
              <a:off x="7815475" y="-6632"/>
              <a:ext cx="1260198" cy="56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可解释机器学习</a:t>
              </a:r>
            </a:p>
          </p:txBody>
        </p:sp>
      </p:grpSp>
      <p:sp>
        <p:nvSpPr>
          <p:cNvPr id="24" name="矩形 23"/>
          <p:cNvSpPr/>
          <p:nvPr userDrawn="1"/>
        </p:nvSpPr>
        <p:spPr>
          <a:xfrm>
            <a:off x="-36512" y="51470"/>
            <a:ext cx="4286984" cy="430887"/>
          </a:xfrm>
          <a:prstGeom prst="rect">
            <a:avLst/>
          </a:prstGeom>
        </p:spPr>
        <p:txBody>
          <a:bodyPr wrap="square">
            <a:spAutoFit/>
          </a:bodyPr>
          <a:lstStyle/>
          <a:p>
            <a:r>
              <a:rPr lang="zh-CN" altLang="en-US" sz="2200" b="1" dirty="0">
                <a:solidFill>
                  <a:srgbClr val="C00000"/>
                </a:solidFill>
                <a:latin typeface="Algerian" pitchFamily="82" charset="0"/>
              </a:rPr>
              <a:t>可解释机器学习</a:t>
            </a:r>
          </a:p>
        </p:txBody>
      </p:sp>
    </p:spTree>
    <p:extLst>
      <p:ext uri="{BB962C8B-B14F-4D97-AF65-F5344CB8AC3E}">
        <p14:creationId xmlns:p14="http://schemas.microsoft.com/office/powerpoint/2010/main" val="1296178382"/>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cstate="print">
            <a:lum/>
          </a:blip>
          <a:srcRect/>
          <a:stretch>
            <a:fillRect l="-10000" r="-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925255"/>
      </p:ext>
    </p:extLst>
  </p:cSld>
  <p:clrMap bg1="lt1" tx1="dk1" bg2="lt2" tx2="dk2" accent1="accent1" accent2="accent2" accent3="accent3" accent4="accent4" accent5="accent5" accent6="accent6" hlink="hlink" folHlink="folHlink"/>
  <p:sldLayoutIdLst>
    <p:sldLayoutId id="2147483685" r:id="rId1"/>
    <p:sldLayoutId id="2147483684" r:id="rId2"/>
    <p:sldLayoutId id="2147483665" r:id="rId3"/>
    <p:sldLayoutId id="2147483686" r:id="rId4"/>
    <p:sldLayoutId id="2147483687" r:id="rId5"/>
    <p:sldLayoutId id="2147483694" r:id="rId6"/>
    <p:sldLayoutId id="2147483691" r:id="rId7"/>
    <p:sldLayoutId id="2147483716" r:id="rId8"/>
    <p:sldLayoutId id="2147483680" r:id="rId9"/>
    <p:sldLayoutId id="2147483693" r:id="rId10"/>
    <p:sldLayoutId id="2147483692" r:id="rId11"/>
    <p:sldLayoutId id="2147483690" r:id="rId12"/>
    <p:sldLayoutId id="2147483681" r:id="rId13"/>
    <p:sldLayoutId id="2147483712" r:id="rId14"/>
    <p:sldLayoutId id="2147483711" r:id="rId15"/>
    <p:sldLayoutId id="2147483710" r:id="rId16"/>
    <p:sldLayoutId id="2147483707" r:id="rId17"/>
    <p:sldLayoutId id="2147483709" r:id="rId18"/>
    <p:sldLayoutId id="2147483706" r:id="rId19"/>
    <p:sldLayoutId id="2147483714" r:id="rId20"/>
    <p:sldLayoutId id="2147483695" r:id="rId21"/>
    <p:sldLayoutId id="2147483696" r:id="rId22"/>
    <p:sldLayoutId id="2147483698" r:id="rId23"/>
    <p:sldLayoutId id="2147483674" r:id="rId24"/>
  </p:sldLayoutIdLst>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hf sldNum="0" hdr="0" ftr="0" dt="0"/>
  <p:txStyles>
    <p:title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147" algn="ctr" rtl="0" fontAlgn="base">
        <a:spcBef>
          <a:spcPct val="0"/>
        </a:spcBef>
        <a:spcAft>
          <a:spcPct val="0"/>
        </a:spcAft>
        <a:defRPr sz="4400">
          <a:solidFill>
            <a:schemeClr val="tx1"/>
          </a:solidFill>
          <a:latin typeface="Calibri" pitchFamily="34" charset="0"/>
          <a:ea typeface="宋体" charset="-122"/>
        </a:defRPr>
      </a:lvl6pPr>
      <a:lvl7pPr marL="914293" algn="ctr" rtl="0" fontAlgn="base">
        <a:spcBef>
          <a:spcPct val="0"/>
        </a:spcBef>
        <a:spcAft>
          <a:spcPct val="0"/>
        </a:spcAft>
        <a:defRPr sz="4400">
          <a:solidFill>
            <a:schemeClr val="tx1"/>
          </a:solidFill>
          <a:latin typeface="Calibri" pitchFamily="34" charset="0"/>
          <a:ea typeface="宋体" charset="-122"/>
        </a:defRPr>
      </a:lvl7pPr>
      <a:lvl8pPr marL="1371440" algn="ctr" rtl="0" fontAlgn="base">
        <a:spcBef>
          <a:spcPct val="0"/>
        </a:spcBef>
        <a:spcAft>
          <a:spcPct val="0"/>
        </a:spcAft>
        <a:defRPr sz="4400">
          <a:solidFill>
            <a:schemeClr val="tx1"/>
          </a:solidFill>
          <a:latin typeface="Calibri" pitchFamily="34" charset="0"/>
          <a:ea typeface="宋体" charset="-122"/>
        </a:defRPr>
      </a:lvl8pPr>
      <a:lvl9pPr marL="1828586" algn="ctr" rtl="0" fontAlgn="base">
        <a:spcBef>
          <a:spcPct val="0"/>
        </a:spcBef>
        <a:spcAft>
          <a:spcPct val="0"/>
        </a:spcAft>
        <a:defRPr sz="4400">
          <a:solidFill>
            <a:schemeClr val="tx1"/>
          </a:solidFill>
          <a:latin typeface="Calibri" pitchFamily="34" charset="0"/>
          <a:ea typeface="宋体" charset="-122"/>
        </a:defRPr>
      </a:lvl9pPr>
    </p:titleStyle>
    <p:bodyStyle>
      <a:lvl1pPr marL="342860" indent="-34286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863" indent="-285717"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2867" indent="-228573"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014" indent="-228573"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160" indent="-228573"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307"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00"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7"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93" rtl="0" eaLnBrk="1" latinLnBrk="0" hangingPunct="1">
        <a:defRPr sz="1800" kern="1200">
          <a:solidFill>
            <a:schemeClr val="tx1"/>
          </a:solidFill>
          <a:latin typeface="+mn-lt"/>
          <a:ea typeface="+mn-ea"/>
          <a:cs typeface="+mn-cs"/>
        </a:defRPr>
      </a:lvl1pPr>
      <a:lvl2pPr marL="457147"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80"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3" algn="l" defTabSz="9142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image" Target="../media/image167.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5.xml"/><Relationship Id="rId1" Type="http://schemas.openxmlformats.org/officeDocument/2006/relationships/slideLayout" Target="../slideLayouts/slideLayout22.xml"/><Relationship Id="rId6" Type="http://schemas.openxmlformats.org/officeDocument/2006/relationships/image" Target="../media/image169.png"/><Relationship Id="rId5" Type="http://schemas.openxmlformats.org/officeDocument/2006/relationships/image" Target="../media/image164.png"/><Relationship Id="rId4" Type="http://schemas.openxmlformats.org/officeDocument/2006/relationships/image" Target="../media/image167.png"/></Relationships>
</file>

<file path=ppt/slides/_rels/slide1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6.xml"/><Relationship Id="rId1" Type="http://schemas.openxmlformats.org/officeDocument/2006/relationships/slideLayout" Target="../slideLayouts/slideLayout22.xml"/><Relationship Id="rId5" Type="http://schemas.openxmlformats.org/officeDocument/2006/relationships/image" Target="../media/image164.png"/><Relationship Id="rId4" Type="http://schemas.openxmlformats.org/officeDocument/2006/relationships/image" Target="../media/image171.png"/></Relationships>
</file>

<file path=ppt/slides/_rels/slide10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3.png"/><Relationship Id="rId1" Type="http://schemas.openxmlformats.org/officeDocument/2006/relationships/slideLayout" Target="../slideLayouts/slideLayout23.xml"/><Relationship Id="rId4" Type="http://schemas.openxmlformats.org/officeDocument/2006/relationships/image" Target="../media/image175.png"/></Relationships>
</file>

<file path=ppt/slides/_rels/slide10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4.png"/><Relationship Id="rId1" Type="http://schemas.openxmlformats.org/officeDocument/2006/relationships/slideLayout" Target="../slideLayouts/slideLayout23.xml"/><Relationship Id="rId6" Type="http://schemas.openxmlformats.org/officeDocument/2006/relationships/image" Target="../media/image170.png"/><Relationship Id="rId5" Type="http://schemas.openxmlformats.org/officeDocument/2006/relationships/image" Target="../media/image172.png"/><Relationship Id="rId4" Type="http://schemas.openxmlformats.org/officeDocument/2006/relationships/image" Target="../media/image17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3.xml"/><Relationship Id="rId4" Type="http://schemas.openxmlformats.org/officeDocument/2006/relationships/image" Target="../media/image18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3.xml"/><Relationship Id="rId4" Type="http://schemas.openxmlformats.org/officeDocument/2006/relationships/image" Target="../media/image184.png"/></Relationships>
</file>

<file path=ppt/slides/_rels/slide11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3.xml"/><Relationship Id="rId4" Type="http://schemas.openxmlformats.org/officeDocument/2006/relationships/image" Target="../media/image188.png"/></Relationships>
</file>

<file path=ppt/slides/_rels/slide1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3.xml"/><Relationship Id="rId4" Type="http://schemas.openxmlformats.org/officeDocument/2006/relationships/image" Target="../media/image191.png"/></Relationships>
</file>

<file path=ppt/slides/_rels/slide11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SHAP&#26041;&#27861;-python&#31243;&#24207;.docx" TargetMode="External"/><Relationship Id="rId1" Type="http://schemas.openxmlformats.org/officeDocument/2006/relationships/slideLayout" Target="../slideLayouts/slideLayout23.xml"/><Relationship Id="rId5" Type="http://schemas.openxmlformats.org/officeDocument/2006/relationships/image" Target="../media/image194.png"/><Relationship Id="rId4" Type="http://schemas.openxmlformats.org/officeDocument/2006/relationships/image" Target="../media/image19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11.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15.xml"/><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19" Type="http://schemas.openxmlformats.org/officeDocument/2006/relationships/image" Target="../media/image95.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12.png"/><Relationship Id="rId5" Type="http://schemas.openxmlformats.org/officeDocument/2006/relationships/image" Target="../media/image110.png"/><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hyperlink" Target="&#32447;&#24615;&#27169;&#22411;&#35299;&#37322;-python&#31243;&#24207;.docx" TargetMode="External"/><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hyperlink" Target="&#26426;&#22120;&#23398;&#20064;&#8212;&#8212;&#32447;&#24615;&#22238;&#24402;&#27169;&#22411;&#30340;&#21487;&#35299;&#37322;&#24615;.pdf"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2.xml"/><Relationship Id="rId4" Type="http://schemas.openxmlformats.org/officeDocument/2006/relationships/hyperlink" Target="&#37096;&#20998;&#20381;&#36182;&#22270;-python&#31243;&#24207;.docx"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6.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37096;&#20998;&#20381;&#36182;&#22270;-python&#31243;&#24207;.docx" TargetMode="External"/><Relationship Id="rId2" Type="http://schemas.openxmlformats.org/officeDocument/2006/relationships/image" Target="../media/image130.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133.png"/></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hyperlink" Target="&#37096;&#20998;&#20381;&#36182;&#22270;-python&#31243;&#24207;.docx"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LIME&#26041;&#27861;-python&#31243;&#24207;.docx" TargetMode="External"/><Relationship Id="rId1" Type="http://schemas.openxmlformats.org/officeDocument/2006/relationships/slideLayout" Target="../slideLayouts/slideLayout21.xml"/><Relationship Id="rId5" Type="http://schemas.openxmlformats.org/officeDocument/2006/relationships/image" Target="../media/image150.png"/><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157.png"/></Relationships>
</file>

<file path=ppt/slides/_rels/slide9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2.xml"/><Relationship Id="rId1" Type="http://schemas.openxmlformats.org/officeDocument/2006/relationships/slideLayout" Target="../slideLayouts/slideLayout22.xml"/><Relationship Id="rId4" Type="http://schemas.openxmlformats.org/officeDocument/2006/relationships/image" Target="../media/image163.png"/></Relationships>
</file>

<file path=ppt/slides/_rels/slide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22.xml"/><Relationship Id="rId4" Type="http://schemas.openxmlformats.org/officeDocument/2006/relationships/image" Target="../media/image1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C37433E-5B7A-4C04-AF89-6F44B7BDB91D}"/>
              </a:ext>
            </a:extLst>
          </p:cNvPr>
          <p:cNvSpPr txBox="1"/>
          <p:nvPr/>
        </p:nvSpPr>
        <p:spPr>
          <a:xfrm>
            <a:off x="467544" y="627534"/>
            <a:ext cx="7933765" cy="1517723"/>
          </a:xfrm>
          <a:prstGeom prst="rect">
            <a:avLst/>
          </a:prstGeom>
          <a:noFill/>
        </p:spPr>
        <p:txBody>
          <a:bodyPr wrap="square" rtlCol="0">
            <a:spAutoFit/>
          </a:bodyPr>
          <a:lstStyle/>
          <a:p>
            <a:pPr>
              <a:lnSpc>
                <a:spcPct val="200000"/>
              </a:lnSpc>
            </a:pPr>
            <a:r>
              <a:rPr lang="zh-CN" altLang="en-US" sz="5400" b="1" spc="50" dirty="0">
                <a:ln w="11430"/>
                <a:solidFill>
                  <a:srgbClr val="C00000"/>
                </a:solidFill>
                <a:effectLst>
                  <a:outerShdw blurRad="76200" dist="50800" dir="5400000" algn="tl" rotWithShape="0">
                    <a:srgbClr val="000000">
                      <a:alpha val="65000"/>
                    </a:srgbClr>
                  </a:outerShdw>
                </a:effectLst>
                <a:sym typeface="+mn-lt"/>
              </a:rPr>
              <a:t>可解释机器学习</a:t>
            </a:r>
            <a:endParaRPr lang="en-US" altLang="zh-CN" sz="5400" b="1" spc="50" dirty="0">
              <a:ln w="11430"/>
              <a:solidFill>
                <a:srgbClr val="C00000"/>
              </a:solidFill>
              <a:effectLst>
                <a:outerShdw blurRad="76200" dist="50800" dir="5400000" algn="tl" rotWithShape="0">
                  <a:srgbClr val="000000">
                    <a:alpha val="65000"/>
                  </a:srgbClr>
                </a:outerShdw>
              </a:effectLst>
              <a:sym typeface="+mn-lt"/>
            </a:endParaRPr>
          </a:p>
        </p:txBody>
      </p:sp>
      <p:sp>
        <p:nvSpPr>
          <p:cNvPr id="2" name="矩形 1"/>
          <p:cNvSpPr/>
          <p:nvPr/>
        </p:nvSpPr>
        <p:spPr>
          <a:xfrm>
            <a:off x="827584" y="3651870"/>
            <a:ext cx="4536504" cy="580865"/>
          </a:xfrm>
          <a:prstGeom prst="rect">
            <a:avLst/>
          </a:prstGeom>
        </p:spPr>
        <p:txBody>
          <a:bodyPr wrap="square">
            <a:spAutoFit/>
          </a:bodyPr>
          <a:lstStyle/>
          <a:p>
            <a:pPr>
              <a:lnSpc>
                <a:spcPct val="150000"/>
              </a:lnSpc>
            </a:pPr>
            <a:r>
              <a:rPr lang="zh-CN" altLang="en-US" sz="2400" b="1" dirty="0">
                <a:latin typeface="Times New Roman" pitchFamily="18" charset="0"/>
                <a:cs typeface="Times New Roman" pitchFamily="18" charset="0"/>
              </a:rPr>
              <a:t>彭珍  教授   博士生导师</a:t>
            </a:r>
            <a:endParaRPr lang="en-US" altLang="zh-CN"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82210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422111" y="1809725"/>
            <a:ext cx="5175202" cy="2914328"/>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261803"/>
            <a:ext cx="3225847" cy="241817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4248" y="2824494"/>
            <a:ext cx="2218903" cy="2285470"/>
          </a:xfrm>
          <a:prstGeom prst="rect">
            <a:avLst/>
          </a:prstGeom>
        </p:spPr>
      </p:pic>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2040" y="1152407"/>
            <a:ext cx="4236318" cy="163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428844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783" t="46121" r="40021" b="42439"/>
          <a:stretch/>
        </p:blipFill>
        <p:spPr bwMode="auto">
          <a:xfrm>
            <a:off x="467544" y="1131590"/>
            <a:ext cx="8208912" cy="122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0558" t="48840" r="47776" b="18534"/>
          <a:stretch/>
        </p:blipFill>
        <p:spPr bwMode="auto">
          <a:xfrm>
            <a:off x="2123728" y="2086611"/>
            <a:ext cx="5277127" cy="3056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78813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36" t="21551" r="47291" b="27371"/>
          <a:stretch/>
        </p:blipFill>
        <p:spPr bwMode="auto">
          <a:xfrm>
            <a:off x="827584" y="2228141"/>
            <a:ext cx="5154419" cy="2907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0558" t="48534" r="50499" b="39279"/>
          <a:stretch/>
        </p:blipFill>
        <p:spPr bwMode="auto">
          <a:xfrm>
            <a:off x="7555" y="1113943"/>
            <a:ext cx="5154419" cy="1139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5461" t="56333" r="62637" b="37333"/>
          <a:stretch/>
        </p:blipFill>
        <p:spPr bwMode="auto">
          <a:xfrm>
            <a:off x="5364088" y="1131590"/>
            <a:ext cx="2808312" cy="479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5460" t="71825" r="68691" b="20998"/>
          <a:stretch/>
        </p:blipFill>
        <p:spPr bwMode="auto">
          <a:xfrm>
            <a:off x="5376978" y="1611582"/>
            <a:ext cx="2795422" cy="59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39878" t="42307" r="40748" b="47237"/>
          <a:stretch/>
        </p:blipFill>
        <p:spPr bwMode="auto">
          <a:xfrm>
            <a:off x="6300192" y="4111087"/>
            <a:ext cx="2520797" cy="76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334085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316371"/>
            <a:ext cx="5616624" cy="588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347864" y="1995686"/>
            <a:ext cx="5158945" cy="400110"/>
          </a:xfrm>
          <a:prstGeom prst="rect">
            <a:avLst/>
          </a:prstGeom>
        </p:spPr>
        <p:txBody>
          <a:bodyPr wrap="square">
            <a:spAutoFit/>
          </a:bodyPr>
          <a:lstStyle/>
          <a:p>
            <a:pPr>
              <a:lnSpc>
                <a:spcPts val="2400"/>
              </a:lnSpc>
            </a:pPr>
            <a:r>
              <a:rPr lang="zh-CN" altLang="en-US" dirty="0"/>
              <a:t>实际计算中通过估计方式获得</a:t>
            </a:r>
            <a:r>
              <a:rPr lang="en-US" altLang="zh-CN" dirty="0" err="1"/>
              <a:t>shapley</a:t>
            </a:r>
            <a:r>
              <a:rPr lang="en-US" altLang="zh-CN" dirty="0"/>
              <a:t> value</a:t>
            </a:r>
            <a:r>
              <a:rPr lang="zh-CN" altLang="en-US" dirty="0"/>
              <a:t>的：</a:t>
            </a:r>
          </a:p>
        </p:txBody>
      </p:sp>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74" y="2433533"/>
            <a:ext cx="8760514" cy="266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5461" t="56333" r="62637" b="37333"/>
          <a:stretch/>
        </p:blipFill>
        <p:spPr bwMode="auto">
          <a:xfrm>
            <a:off x="203974" y="1110605"/>
            <a:ext cx="3071882" cy="525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5460" t="71825" r="68691" b="20998"/>
          <a:stretch/>
        </p:blipFill>
        <p:spPr bwMode="auto">
          <a:xfrm>
            <a:off x="203974" y="1707049"/>
            <a:ext cx="3071882" cy="652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04978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2614" y="1809107"/>
            <a:ext cx="8208912" cy="2862322"/>
          </a:xfrm>
          <a:prstGeom prst="rect">
            <a:avLst/>
          </a:prstGeom>
        </p:spPr>
        <p:txBody>
          <a:bodyPr wrap="square">
            <a:spAutoFit/>
          </a:bodyPr>
          <a:lstStyle/>
          <a:p>
            <a:pPr marL="285750" indent="-285750">
              <a:lnSpc>
                <a:spcPct val="150000"/>
              </a:lnSpc>
              <a:buFont typeface="Wingdings" pitchFamily="2" charset="2"/>
              <a:buChar char="p"/>
            </a:pPr>
            <a:r>
              <a:rPr lang="en-US" altLang="zh-CN" sz="2000" dirty="0">
                <a:latin typeface="+mn-ea"/>
              </a:rPr>
              <a:t>Shapley value</a:t>
            </a:r>
            <a:r>
              <a:rPr lang="zh-CN" altLang="en-US" sz="2000" dirty="0">
                <a:latin typeface="+mn-ea"/>
              </a:rPr>
              <a:t>是针对于单个</a:t>
            </a:r>
            <a:r>
              <a:rPr lang="en-US" altLang="zh-CN" sz="2000" dirty="0">
                <a:latin typeface="+mn-ea"/>
              </a:rPr>
              <a:t>instance x</a:t>
            </a:r>
            <a:r>
              <a:rPr lang="zh-CN" altLang="en-US" sz="2000" dirty="0">
                <a:latin typeface="+mn-ea"/>
              </a:rPr>
              <a:t>的，不同</a:t>
            </a:r>
            <a:r>
              <a:rPr lang="en-US" altLang="zh-CN" sz="2000" dirty="0">
                <a:latin typeface="+mn-ea"/>
              </a:rPr>
              <a:t>instance</a:t>
            </a:r>
            <a:r>
              <a:rPr lang="zh-CN" altLang="en-US" sz="2000" dirty="0">
                <a:latin typeface="+mn-ea"/>
              </a:rPr>
              <a:t>的特征对应的</a:t>
            </a:r>
            <a:r>
              <a:rPr lang="en-US" altLang="zh-CN" sz="2000" dirty="0">
                <a:latin typeface="+mn-ea"/>
              </a:rPr>
              <a:t>Shapley value</a:t>
            </a:r>
            <a:r>
              <a:rPr lang="zh-CN" altLang="en-US" sz="2000" dirty="0">
                <a:latin typeface="+mn-ea"/>
              </a:rPr>
              <a:t>都不一样。</a:t>
            </a:r>
          </a:p>
          <a:p>
            <a:pPr marL="285750" indent="-285750">
              <a:lnSpc>
                <a:spcPct val="150000"/>
              </a:lnSpc>
              <a:buFont typeface="Wingdings" pitchFamily="2" charset="2"/>
              <a:buChar char="p"/>
            </a:pPr>
            <a:r>
              <a:rPr lang="zh-CN" altLang="en-US" sz="2000" dirty="0">
                <a:latin typeface="+mn-ea"/>
              </a:rPr>
              <a:t>该实际估计方法本质上是用抽样频率估计来逼近理论概率值，逼近边际贡献。</a:t>
            </a:r>
            <a:endParaRPr lang="en-US" altLang="zh-CN" sz="2000" dirty="0">
              <a:latin typeface="+mn-ea"/>
            </a:endParaRPr>
          </a:p>
          <a:p>
            <a:pPr marL="285750" indent="-285750">
              <a:lnSpc>
                <a:spcPct val="150000"/>
              </a:lnSpc>
              <a:buFont typeface="Wingdings" pitchFamily="2" charset="2"/>
              <a:buChar char="p"/>
            </a:pPr>
            <a:r>
              <a:rPr lang="zh-CN" altLang="en-US" sz="2000" dirty="0">
                <a:latin typeface="+mn-ea"/>
              </a:rPr>
              <a:t>计算所有子集</a:t>
            </a:r>
            <a:r>
              <a:rPr lang="en-US" altLang="zh-CN" sz="2000" dirty="0">
                <a:latin typeface="+mn-ea"/>
              </a:rPr>
              <a:t>S</a:t>
            </a:r>
            <a:r>
              <a:rPr lang="zh-CN" altLang="en-US" sz="2000" dirty="0">
                <a:latin typeface="+mn-ea"/>
              </a:rPr>
              <a:t>，时间复杂度高。（指数级</a:t>
            </a:r>
            <a:r>
              <a:rPr lang="en-US" altLang="zh-CN" sz="2000" dirty="0" err="1">
                <a:latin typeface="+mn-ea"/>
              </a:rPr>
              <a:t>2</a:t>
            </a:r>
            <a:r>
              <a:rPr lang="en-US" altLang="zh-CN" sz="2000" baseline="30000" dirty="0" err="1">
                <a:latin typeface="+mn-ea"/>
              </a:rPr>
              <a:t>M</a:t>
            </a:r>
            <a:r>
              <a:rPr lang="en-US" altLang="zh-CN" sz="2000" dirty="0">
                <a:latin typeface="+mn-ea"/>
              </a:rPr>
              <a:t> </a:t>
            </a:r>
            <a:r>
              <a:rPr lang="zh-CN" altLang="en-US" sz="2000" dirty="0">
                <a:latin typeface="+mn-ea"/>
              </a:rPr>
              <a:t>，即使不遍历子集</a:t>
            </a:r>
            <a:r>
              <a:rPr lang="en-US" altLang="zh-CN" sz="2000" dirty="0">
                <a:latin typeface="+mn-ea"/>
              </a:rPr>
              <a:t>S</a:t>
            </a:r>
            <a:r>
              <a:rPr lang="zh-CN" altLang="en-US" sz="2000" dirty="0">
                <a:latin typeface="+mn-ea"/>
              </a:rPr>
              <a:t>的各种排列也仍需要大量采样，后面</a:t>
            </a:r>
            <a:r>
              <a:rPr lang="en-US" altLang="zh-CN" sz="2000" dirty="0" err="1">
                <a:latin typeface="+mn-ea"/>
              </a:rPr>
              <a:t>SHAP</a:t>
            </a:r>
            <a:r>
              <a:rPr lang="zh-CN" altLang="en-US" sz="2000" dirty="0">
                <a:latin typeface="+mn-ea"/>
              </a:rPr>
              <a:t>给出新的估算方法）</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219656"/>
            <a:ext cx="5616624" cy="588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657463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064" y="1203598"/>
            <a:ext cx="8506416" cy="3231654"/>
          </a:xfrm>
          <a:prstGeom prst="rect">
            <a:avLst/>
          </a:prstGeom>
          <a:noFill/>
        </p:spPr>
        <p:txBody>
          <a:bodyPr wrap="square" lIns="0" tIns="0" rIns="0" bIns="0" rtlCol="0">
            <a:spAutoFit/>
          </a:bodyPr>
          <a:lstStyle/>
          <a:p>
            <a:pPr>
              <a:lnSpc>
                <a:spcPct val="150000"/>
              </a:lnSpc>
            </a:pPr>
            <a:r>
              <a:rPr lang="en-US" altLang="zh-CN" sz="2000" dirty="0" err="1">
                <a:latin typeface="+mn-ea"/>
              </a:rPr>
              <a:t>SHAP</a:t>
            </a:r>
            <a:r>
              <a:rPr lang="zh-CN" altLang="en-US" sz="2000" dirty="0">
                <a:latin typeface="+mn-ea"/>
              </a:rPr>
              <a:t>与</a:t>
            </a:r>
            <a:r>
              <a:rPr lang="en-US" altLang="zh-CN" sz="2000" dirty="0">
                <a:latin typeface="+mn-ea"/>
              </a:rPr>
              <a:t>Shapley value</a:t>
            </a:r>
            <a:r>
              <a:rPr lang="zh-CN" altLang="en-US" sz="2000" dirty="0">
                <a:latin typeface="+mn-ea"/>
              </a:rPr>
              <a:t>的区别：</a:t>
            </a:r>
            <a:endParaRPr lang="en-US" altLang="zh-CN" sz="2000" dirty="0">
              <a:latin typeface="+mn-ea"/>
            </a:endParaRPr>
          </a:p>
          <a:p>
            <a:pPr marL="342900" indent="-342900">
              <a:lnSpc>
                <a:spcPct val="150000"/>
              </a:lnSpc>
              <a:buFont typeface="Wingdings" pitchFamily="2" charset="2"/>
              <a:buChar char="p"/>
            </a:pPr>
            <a:r>
              <a:rPr lang="en-US" altLang="zh-CN" sz="2000" dirty="0" err="1">
                <a:latin typeface="+mn-ea"/>
              </a:rPr>
              <a:t>SHAP</a:t>
            </a:r>
            <a:r>
              <a:rPr lang="en-US" altLang="zh-CN" sz="2000" dirty="0">
                <a:latin typeface="+mn-ea"/>
              </a:rPr>
              <a:t>(</a:t>
            </a:r>
            <a:r>
              <a:rPr lang="en-US" altLang="zh-CN" sz="2000" b="1" dirty="0" err="1">
                <a:latin typeface="+mn-ea"/>
              </a:rPr>
              <a:t>SH</a:t>
            </a:r>
            <a:r>
              <a:rPr lang="en-US" altLang="zh-CN" sz="2000" dirty="0" err="1">
                <a:latin typeface="+mn-ea"/>
              </a:rPr>
              <a:t>apley</a:t>
            </a:r>
            <a:r>
              <a:rPr lang="en-US" altLang="zh-CN" sz="2000" dirty="0">
                <a:latin typeface="+mn-ea"/>
              </a:rPr>
              <a:t> </a:t>
            </a:r>
            <a:r>
              <a:rPr lang="en-US" altLang="zh-CN" sz="2000" b="1" dirty="0">
                <a:latin typeface="+mn-ea"/>
              </a:rPr>
              <a:t>A</a:t>
            </a:r>
            <a:r>
              <a:rPr lang="en-US" altLang="zh-CN" sz="2000" dirty="0">
                <a:latin typeface="+mn-ea"/>
              </a:rPr>
              <a:t>dditive </a:t>
            </a:r>
            <a:r>
              <a:rPr lang="en-US" altLang="zh-CN" sz="2000" dirty="0" err="1">
                <a:latin typeface="+mn-ea"/>
              </a:rPr>
              <a:t>ex</a:t>
            </a:r>
            <a:r>
              <a:rPr lang="en-US" altLang="zh-CN" sz="2000" b="1" dirty="0" err="1">
                <a:latin typeface="+mn-ea"/>
              </a:rPr>
              <a:t>P</a:t>
            </a:r>
            <a:r>
              <a:rPr lang="en-US" altLang="zh-CN" sz="2000" dirty="0" err="1">
                <a:latin typeface="+mn-ea"/>
              </a:rPr>
              <a:t>lanation</a:t>
            </a:r>
            <a:r>
              <a:rPr lang="en-US" altLang="zh-CN" sz="2000" dirty="0">
                <a:latin typeface="+mn-ea"/>
              </a:rPr>
              <a:t>)</a:t>
            </a:r>
            <a:r>
              <a:rPr lang="zh-CN" altLang="en-US" sz="2000" dirty="0">
                <a:latin typeface="+mn-ea"/>
              </a:rPr>
              <a:t>：利用</a:t>
            </a:r>
            <a:r>
              <a:rPr lang="en-US" altLang="zh-CN" sz="2000" dirty="0" err="1">
                <a:latin typeface="+mn-ea"/>
              </a:rPr>
              <a:t>shapley</a:t>
            </a:r>
            <a:r>
              <a:rPr lang="en-US" altLang="zh-CN" sz="2000" dirty="0">
                <a:latin typeface="+mn-ea"/>
              </a:rPr>
              <a:t> value</a:t>
            </a:r>
            <a:r>
              <a:rPr lang="zh-CN" altLang="en-US" sz="2000" dirty="0">
                <a:latin typeface="+mn-ea"/>
              </a:rPr>
              <a:t>构建了一个加性的解释模型。对于某一个预测值</a:t>
            </a:r>
            <a:r>
              <a:rPr lang="en-US" altLang="zh-CN" sz="2000" dirty="0" err="1">
                <a:latin typeface="+mn-ea"/>
              </a:rPr>
              <a:t>pred</a:t>
            </a:r>
            <a:r>
              <a:rPr lang="zh-CN" altLang="en-US" sz="2000" dirty="0">
                <a:latin typeface="+mn-ea"/>
              </a:rPr>
              <a:t>，不同</a:t>
            </a:r>
            <a:r>
              <a:rPr lang="en-US" altLang="zh-CN" sz="2000" dirty="0">
                <a:latin typeface="+mn-ea"/>
              </a:rPr>
              <a:t>feature</a:t>
            </a:r>
            <a:r>
              <a:rPr lang="zh-CN" altLang="en-US" sz="2000" dirty="0">
                <a:latin typeface="+mn-ea"/>
              </a:rPr>
              <a:t>在其中起到的作用，可以理解为在“预测值均值”的基础上每个</a:t>
            </a:r>
            <a:r>
              <a:rPr lang="en-US" altLang="zh-CN" sz="2000" dirty="0">
                <a:latin typeface="+mn-ea"/>
              </a:rPr>
              <a:t>feature</a:t>
            </a:r>
            <a:r>
              <a:rPr lang="zh-CN" altLang="en-US" sz="2000" dirty="0">
                <a:latin typeface="+mn-ea"/>
              </a:rPr>
              <a:t>不断“拉扯”最后得到的预测值</a:t>
            </a:r>
            <a:r>
              <a:rPr lang="en-US" altLang="zh-CN" sz="2000" dirty="0" err="1">
                <a:latin typeface="+mn-ea"/>
              </a:rPr>
              <a:t>pred</a:t>
            </a:r>
            <a:endParaRPr lang="zh-CN" altLang="en-US" sz="2000" dirty="0">
              <a:latin typeface="+mn-ea"/>
            </a:endParaRPr>
          </a:p>
          <a:p>
            <a:pPr marL="342900" indent="-342900">
              <a:lnSpc>
                <a:spcPct val="150000"/>
              </a:lnSpc>
              <a:buFont typeface="Wingdings" pitchFamily="2" charset="2"/>
              <a:buChar char="p"/>
            </a:pPr>
            <a:r>
              <a:rPr lang="en-US" altLang="zh-CN" sz="2000" dirty="0" err="1">
                <a:latin typeface="+mn-ea"/>
              </a:rPr>
              <a:t>SHAP</a:t>
            </a:r>
            <a:r>
              <a:rPr lang="zh-CN" altLang="en-US" sz="2000" dirty="0">
                <a:latin typeface="+mn-ea"/>
              </a:rPr>
              <a:t>估计方法：</a:t>
            </a:r>
            <a:r>
              <a:rPr lang="en-US" altLang="zh-CN" sz="2000" dirty="0" err="1">
                <a:latin typeface="+mn-ea"/>
              </a:rPr>
              <a:t>kernelSHAP</a:t>
            </a:r>
            <a:r>
              <a:rPr lang="en-US" altLang="zh-CN" sz="2000" dirty="0">
                <a:latin typeface="+mn-ea"/>
              </a:rPr>
              <a:t> </a:t>
            </a:r>
            <a:r>
              <a:rPr lang="zh-CN" altLang="en-US" sz="2000" dirty="0">
                <a:latin typeface="+mn-ea"/>
              </a:rPr>
              <a:t>高效的估算</a:t>
            </a:r>
            <a:r>
              <a:rPr lang="en-US" altLang="zh-CN" sz="2000" dirty="0" err="1">
                <a:latin typeface="+mn-ea"/>
              </a:rPr>
              <a:t>shapley</a:t>
            </a:r>
            <a:r>
              <a:rPr lang="en-US" altLang="zh-CN" sz="2000" dirty="0">
                <a:latin typeface="+mn-ea"/>
              </a:rPr>
              <a:t> value</a:t>
            </a:r>
            <a:r>
              <a:rPr lang="zh-CN" altLang="en-US" sz="2000" dirty="0">
                <a:latin typeface="+mn-ea"/>
              </a:rPr>
              <a:t>的方式</a:t>
            </a:r>
          </a:p>
          <a:p>
            <a:pPr marL="342900" indent="-342900">
              <a:lnSpc>
                <a:spcPct val="150000"/>
              </a:lnSpc>
              <a:buFont typeface="Wingdings" pitchFamily="2" charset="2"/>
              <a:buChar char="p"/>
            </a:pPr>
            <a:r>
              <a:rPr lang="zh-CN" altLang="en-US" sz="2000" dirty="0">
                <a:latin typeface="+mn-ea"/>
              </a:rPr>
              <a:t>提供了局部与全局模型解释方法（</a:t>
            </a:r>
            <a:r>
              <a:rPr lang="en-US" altLang="zh-CN" sz="2000" dirty="0">
                <a:latin typeface="+mn-ea"/>
              </a:rPr>
              <a:t>Shapley value </a:t>
            </a:r>
            <a:r>
              <a:rPr lang="zh-CN" altLang="en-US" sz="2000" dirty="0">
                <a:latin typeface="+mn-ea"/>
              </a:rPr>
              <a:t>是 </a:t>
            </a:r>
            <a:r>
              <a:rPr lang="en-US" altLang="zh-CN" sz="2000" dirty="0">
                <a:latin typeface="+mn-ea"/>
              </a:rPr>
              <a:t>instance-level</a:t>
            </a:r>
            <a:r>
              <a:rPr lang="zh-CN" altLang="en-US" sz="2000" dirty="0">
                <a:latin typeface="+mn-ea"/>
              </a:rPr>
              <a:t>的）</a:t>
            </a:r>
          </a:p>
        </p:txBody>
      </p:sp>
    </p:spTree>
    <p:extLst>
      <p:ext uri="{BB962C8B-B14F-4D97-AF65-F5344CB8AC3E}">
        <p14:creationId xmlns:p14="http://schemas.microsoft.com/office/powerpoint/2010/main" val="108960284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89000" y="1246306"/>
                <a:ext cx="8359463" cy="2400657"/>
              </a:xfrm>
              <a:prstGeom prst="rect">
                <a:avLst/>
              </a:prstGeom>
            </p:spPr>
            <p:txBody>
              <a:bodyPr wrap="square">
                <a:spAutoFit/>
              </a:bodyPr>
              <a:lstStyle/>
              <a:p>
                <a:pPr>
                  <a:lnSpc>
                    <a:spcPct val="150000"/>
                  </a:lnSpc>
                </a:pPr>
                <a:r>
                  <a:rPr lang="en-US" altLang="zh-CN" sz="2000" dirty="0"/>
                  <a:t>SHAP</a:t>
                </a:r>
                <a:r>
                  <a:rPr lang="zh-CN" altLang="en-US" sz="2000" dirty="0"/>
                  <a:t>通过加减从预测值均值到预测值，用于解释模型。</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en-US" sz="2000" dirty="0"/>
                  <a:t>其中，</a:t>
                </a:r>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a:rPr>
                          <m:t>𝜙</m:t>
                        </m:r>
                      </m:e>
                      <m:sub>
                        <m:r>
                          <a:rPr lang="en-US" altLang="zh-CN" sz="2000" b="0" i="1" smtClean="0">
                            <a:latin typeface="Cambria Math"/>
                          </a:rPr>
                          <m:t>0</m:t>
                        </m:r>
                      </m:sub>
                    </m:sSub>
                  </m:oMath>
                </a14:m>
                <a:r>
                  <a:rPr lang="zh-CN" altLang="en-US" sz="2000" dirty="0"/>
                  <a:t>   为预测值均值，</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a:rPr>
                          <m:t>𝜙</m:t>
                        </m:r>
                      </m:e>
                      <m:sub>
                        <m:r>
                          <a:rPr lang="en-US" altLang="zh-CN" sz="2000" b="0" i="1" smtClean="0">
                            <a:latin typeface="Cambria Math"/>
                          </a:rPr>
                          <m:t>𝑗</m:t>
                        </m:r>
                      </m:sub>
                    </m:sSub>
                    <m:r>
                      <a:rPr lang="en-US" altLang="zh-CN" sz="2000" i="1">
                        <a:latin typeface="Cambria Math"/>
                      </a:rPr>
                      <m:t> </m:t>
                    </m:r>
                  </m:oMath>
                </a14:m>
                <a:r>
                  <a:rPr lang="zh-CN" altLang="en-US" sz="2000" dirty="0"/>
                  <a:t>为</a:t>
                </a:r>
                <a:r>
                  <a:rPr lang="en-US" altLang="zh-CN" sz="2000" dirty="0"/>
                  <a:t>Shapley value</a:t>
                </a:r>
                <a:r>
                  <a:rPr lang="zh-CN" altLang="en-US" sz="2000" dirty="0"/>
                  <a:t>，</a:t>
                </a:r>
                <a:r>
                  <a:rPr lang="en-US" altLang="zh-CN" sz="2000" dirty="0"/>
                  <a:t>z</a:t>
                </a:r>
                <a:r>
                  <a:rPr lang="zh-CN" altLang="en-US" sz="2000" dirty="0"/>
                  <a:t>是样本的指示向量， </a:t>
                </a:r>
                <a:r>
                  <a:rPr lang="en-US" altLang="zh-CN" sz="2000" dirty="0"/>
                  <a:t>(i) </a:t>
                </a:r>
                <a:r>
                  <a:rPr lang="zh-CN" altLang="en-US" sz="2000" dirty="0"/>
                  <a:t>表示第 </a:t>
                </a:r>
                <a:r>
                  <a:rPr lang="en-US" altLang="zh-CN" sz="2000" dirty="0"/>
                  <a:t>i </a:t>
                </a:r>
                <a:r>
                  <a:rPr lang="zh-CN" altLang="en-US" sz="2000" dirty="0"/>
                  <a:t>条样本。</a:t>
                </a:r>
                <a:r>
                  <a:rPr lang="zh-CN" altLang="en-US" sz="2000" b="1" dirty="0"/>
                  <a:t>该公式解释的是对某一个</a:t>
                </a:r>
                <a:r>
                  <a:rPr lang="en-US" altLang="zh-CN" sz="2000" b="1" dirty="0"/>
                  <a:t>instance x</a:t>
                </a:r>
                <a:r>
                  <a:rPr lang="zh-CN" altLang="en-US" sz="2000" b="1" dirty="0"/>
                  <a:t>上特征贡献。</a:t>
                </a:r>
                <a:endParaRPr lang="en-US" altLang="zh-CN" sz="2000" dirty="0"/>
              </a:p>
            </p:txBody>
          </p:sp>
        </mc:Choice>
        <mc:Fallback xmlns="">
          <p:sp>
            <p:nvSpPr>
              <p:cNvPr id="2" name="矩形 1"/>
              <p:cNvSpPr>
                <a:spLocks noRot="1" noChangeAspect="1" noMove="1" noResize="1" noEditPoints="1" noAdjustHandles="1" noChangeArrowheads="1" noChangeShapeType="1" noTextEdit="1"/>
              </p:cNvSpPr>
              <p:nvPr/>
            </p:nvSpPr>
            <p:spPr>
              <a:xfrm>
                <a:off x="389000" y="1246306"/>
                <a:ext cx="8359463" cy="2400657"/>
              </a:xfrm>
              <a:prstGeom prst="rect">
                <a:avLst/>
              </a:prstGeom>
              <a:blipFill rotWithShape="1">
                <a:blip r:embed="rId2"/>
                <a:stretch>
                  <a:fillRect l="-802" b="-3046"/>
                </a:stretch>
              </a:blipFill>
            </p:spPr>
            <p:txBody>
              <a:bodyPr/>
              <a:lstStyle/>
              <a:p>
                <a:r>
                  <a:rPr lang="zh-CN" altLang="en-US">
                    <a:noFill/>
                  </a:rPr>
                  <a:t> </a:t>
                </a:r>
              </a:p>
            </p:txBody>
          </p:sp>
        </mc:Fallback>
      </mc:AlternateContent>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097" y="1851670"/>
            <a:ext cx="3649546" cy="70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矩形 2"/>
              <p:cNvSpPr/>
              <p:nvPr/>
            </p:nvSpPr>
            <p:spPr>
              <a:xfrm>
                <a:off x="1979712" y="3918390"/>
                <a:ext cx="4828245" cy="799834"/>
              </a:xfrm>
              <a:prstGeom prst="rect">
                <a:avLst/>
              </a:prstGeom>
            </p:spPr>
            <p:txBody>
              <a:bodyPr wrap="none">
                <a:spAutoFit/>
              </a:bodyPr>
              <a:lstStyle/>
              <a:p>
                <a:pPr>
                  <a:lnSpc>
                    <a:spcPct val="150000"/>
                  </a:lnSpc>
                </a:pPr>
                <a:r>
                  <a:rPr lang="zh-CN" altLang="en-US" sz="2000" b="1" dirty="0"/>
                  <a:t>如何计算其中的每个</a:t>
                </a:r>
                <a14:m>
                  <m:oMath xmlns:m="http://schemas.openxmlformats.org/officeDocument/2006/math">
                    <m:sSub>
                      <m:sSubPr>
                        <m:ctrlPr>
                          <a:rPr lang="en-US" altLang="zh-CN" sz="2800" b="1" i="1">
                            <a:latin typeface="Cambria Math" panose="02040503050406030204" pitchFamily="18" charset="0"/>
                          </a:rPr>
                        </m:ctrlPr>
                      </m:sSubPr>
                      <m:e>
                        <m:r>
                          <a:rPr lang="zh-CN" altLang="en-US" sz="2800" b="1" i="1">
                            <a:latin typeface="Cambria Math"/>
                          </a:rPr>
                          <m:t>𝝓</m:t>
                        </m:r>
                      </m:e>
                      <m:sub>
                        <m:r>
                          <a:rPr lang="en-US" altLang="zh-CN" sz="2800" b="1" i="1">
                            <a:latin typeface="Cambria Math"/>
                          </a:rPr>
                          <m:t>𝒋</m:t>
                        </m:r>
                      </m:sub>
                    </m:sSub>
                  </m:oMath>
                </a14:m>
                <a:r>
                  <a:rPr lang="zh-CN" altLang="en-US" sz="2000" b="1" dirty="0"/>
                  <a:t>，即</a:t>
                </a:r>
                <a:r>
                  <a:rPr lang="en-US" altLang="zh-CN" sz="2000" b="1" dirty="0"/>
                  <a:t>Shapley</a:t>
                </a:r>
                <a:r>
                  <a:rPr lang="zh-CN" altLang="en-US" sz="2000" b="1" dirty="0"/>
                  <a:t>值？</a:t>
                </a:r>
                <a:endParaRPr lang="en-US" altLang="zh-CN" sz="2000" b="1" dirty="0"/>
              </a:p>
            </p:txBody>
          </p:sp>
        </mc:Choice>
        <mc:Fallback xmlns="">
          <p:sp>
            <p:nvSpPr>
              <p:cNvPr id="3" name="矩形 2"/>
              <p:cNvSpPr>
                <a:spLocks noRot="1" noChangeAspect="1" noMove="1" noResize="1" noEditPoints="1" noAdjustHandles="1" noChangeArrowheads="1" noChangeShapeType="1" noTextEdit="1"/>
              </p:cNvSpPr>
              <p:nvPr/>
            </p:nvSpPr>
            <p:spPr>
              <a:xfrm>
                <a:off x="1979712" y="3918390"/>
                <a:ext cx="4828245" cy="799834"/>
              </a:xfrm>
              <a:prstGeom prst="rect">
                <a:avLst/>
              </a:prstGeom>
              <a:blipFill rotWithShape="1">
                <a:blip r:embed="rId4"/>
                <a:stretch>
                  <a:fillRect l="-1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343237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2299" y="1059582"/>
            <a:ext cx="8359463" cy="3093154"/>
          </a:xfrm>
          <a:prstGeom prst="rect">
            <a:avLst/>
          </a:prstGeom>
        </p:spPr>
        <p:txBody>
          <a:bodyPr wrap="square">
            <a:spAutoFit/>
          </a:bodyPr>
          <a:lstStyle/>
          <a:p>
            <a:pPr marL="285750" indent="-285750">
              <a:lnSpc>
                <a:spcPct val="150000"/>
              </a:lnSpc>
              <a:buFont typeface="Wingdings" pitchFamily="2" charset="2"/>
              <a:buChar char="p"/>
            </a:pPr>
            <a:r>
              <a:rPr lang="en-US" altLang="zh-CN" sz="2000" dirty="0"/>
              <a:t>Kernel </a:t>
            </a:r>
            <a:r>
              <a:rPr lang="en-US" altLang="zh-CN" sz="2000" dirty="0" err="1"/>
              <a:t>SHAP</a:t>
            </a:r>
            <a:r>
              <a:rPr lang="en-US" altLang="zh-CN" sz="2000" dirty="0"/>
              <a:t> = Linear LIME + Shapley values</a:t>
            </a:r>
            <a:r>
              <a:rPr lang="zh-CN" altLang="en-US" sz="2000" dirty="0"/>
              <a:t>。</a:t>
            </a:r>
            <a:r>
              <a:rPr lang="en-US" altLang="zh-CN" sz="2000" dirty="0"/>
              <a:t>Kernel </a:t>
            </a:r>
            <a:r>
              <a:rPr lang="en-US" altLang="zh-CN" sz="2000" dirty="0" err="1"/>
              <a:t>SHAP</a:t>
            </a:r>
            <a:r>
              <a:rPr lang="zh-CN" altLang="en-US" sz="2000" dirty="0"/>
              <a:t>是</a:t>
            </a:r>
            <a:r>
              <a:rPr lang="en-US" altLang="zh-CN" sz="2000" dirty="0"/>
              <a:t>model-agnostic</a:t>
            </a:r>
            <a:r>
              <a:rPr lang="zh-CN" altLang="en-US" sz="2000" dirty="0"/>
              <a:t>。</a:t>
            </a:r>
            <a:endParaRPr lang="en-US" altLang="zh-CN" sz="2000" dirty="0"/>
          </a:p>
          <a:p>
            <a:pPr marL="285750" indent="-285750">
              <a:lnSpc>
                <a:spcPct val="150000"/>
              </a:lnSpc>
              <a:buFont typeface="Wingdings" pitchFamily="2" charset="2"/>
              <a:buChar char="p"/>
            </a:pPr>
            <a:r>
              <a:rPr lang="zh-CN" altLang="en-US" sz="2000" dirty="0"/>
              <a:t>用 </a:t>
            </a:r>
            <a:r>
              <a:rPr lang="en-US" altLang="zh-CN" sz="2000" dirty="0"/>
              <a:t>Kernel</a:t>
            </a:r>
            <a:r>
              <a:rPr lang="zh-CN" altLang="en-US" sz="2000" dirty="0"/>
              <a:t> </a:t>
            </a:r>
            <a:r>
              <a:rPr lang="en-US" altLang="zh-CN" sz="2000" dirty="0" err="1"/>
              <a:t>SHAP</a:t>
            </a:r>
            <a:r>
              <a:rPr lang="en-US" altLang="zh-CN" sz="2000" dirty="0"/>
              <a:t> </a:t>
            </a:r>
            <a:r>
              <a:rPr lang="zh-CN" altLang="en-US" sz="2000" dirty="0"/>
              <a:t>计算每个指示向量</a:t>
            </a:r>
            <a:r>
              <a:rPr lang="en-US" altLang="zh-CN" sz="2000" dirty="0"/>
              <a:t>z</a:t>
            </a:r>
            <a:r>
              <a:rPr lang="zh-CN" altLang="en-US" sz="2000" dirty="0"/>
              <a:t>对应的</a:t>
            </a:r>
            <a:r>
              <a:rPr lang="en-US" altLang="zh-CN" sz="2000" dirty="0"/>
              <a:t>kernel</a:t>
            </a:r>
            <a:r>
              <a:rPr lang="zh-CN" altLang="en-US" sz="2000" dirty="0"/>
              <a:t>权重</a:t>
            </a:r>
            <a:endParaRPr lang="en-US" altLang="zh-CN" sz="2000" dirty="0"/>
          </a:p>
          <a:p>
            <a:pPr marL="285750" indent="-285750">
              <a:lnSpc>
                <a:spcPct val="150000"/>
              </a:lnSpc>
              <a:buFont typeface="Wingdings" pitchFamily="2" charset="2"/>
              <a:buChar char="p"/>
            </a:pPr>
            <a:endParaRPr lang="en-US" altLang="zh-CN" dirty="0"/>
          </a:p>
          <a:p>
            <a:pPr marL="285750" indent="-285750">
              <a:lnSpc>
                <a:spcPct val="150000"/>
              </a:lnSpc>
              <a:buFont typeface="Wingdings" pitchFamily="2" charset="2"/>
              <a:buChar char="p"/>
            </a:pPr>
            <a:endParaRPr lang="en-US" altLang="zh-CN" dirty="0"/>
          </a:p>
          <a:p>
            <a:pPr marL="285750" indent="-285750">
              <a:lnSpc>
                <a:spcPct val="150000"/>
              </a:lnSpc>
              <a:buFont typeface="Wingdings" pitchFamily="2" charset="2"/>
              <a:buChar char="p"/>
            </a:pPr>
            <a:endParaRPr lang="en-US" altLang="zh-CN" dirty="0"/>
          </a:p>
          <a:p>
            <a:pPr marL="285750" indent="-285750">
              <a:lnSpc>
                <a:spcPct val="150000"/>
              </a:lnSpc>
              <a:buFont typeface="Wingdings" pitchFamily="2" charset="2"/>
              <a:buChar char="p"/>
            </a:pPr>
            <a:r>
              <a:rPr lang="zh-CN" altLang="en-US" dirty="0"/>
              <a:t>线性模型拟合出来的每个权重就是</a:t>
            </a:r>
            <a:r>
              <a:rPr lang="en-US" altLang="zh-CN" dirty="0" err="1"/>
              <a:t>shapley</a:t>
            </a:r>
            <a:r>
              <a:rPr lang="en-US" altLang="zh-CN" dirty="0"/>
              <a:t> value</a:t>
            </a:r>
          </a:p>
          <a:p>
            <a:pPr>
              <a:lnSpc>
                <a:spcPct val="150000"/>
              </a:lnSpc>
            </a:pPr>
            <a:endParaRPr lang="en-US" altLang="zh-C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67" y="3231522"/>
            <a:ext cx="8301156" cy="596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39" y="2027694"/>
            <a:ext cx="8289584" cy="120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67" y="3795886"/>
            <a:ext cx="4773179" cy="664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71138" y="4515966"/>
            <a:ext cx="7341221" cy="307777"/>
          </a:xfrm>
          <a:prstGeom prst="rect">
            <a:avLst/>
          </a:prstGeom>
        </p:spPr>
        <p:txBody>
          <a:bodyPr wrap="square">
            <a:spAutoFit/>
          </a:bodyPr>
          <a:lstStyle/>
          <a:p>
            <a:r>
              <a:rPr lang="en-US" altLang="zh-CN" sz="1400" dirty="0"/>
              <a:t>*</a:t>
            </a:r>
            <a:r>
              <a:rPr lang="zh-CN" altLang="en-US" sz="1400" dirty="0"/>
              <a:t>原始数据空间</a:t>
            </a:r>
            <a:r>
              <a:rPr lang="en-US" altLang="zh-CN" sz="1400" dirty="0"/>
              <a:t>h(z), </a:t>
            </a:r>
            <a:r>
              <a:rPr lang="zh-CN" altLang="en-US" sz="1400" dirty="0"/>
              <a:t>计算对应的预测值</a:t>
            </a:r>
            <a:r>
              <a:rPr lang="en-US" altLang="zh-CN" sz="1400" dirty="0"/>
              <a:t> f(h(z)).</a:t>
            </a:r>
            <a:endParaRPr lang="zh-CN" altLang="en-US" sz="1400" dirty="0"/>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746" y="3827893"/>
            <a:ext cx="3527977" cy="632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5138" y="2040998"/>
            <a:ext cx="5616624" cy="588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92060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71282" y="1059582"/>
            <a:ext cx="8359463" cy="1429622"/>
          </a:xfrm>
          <a:prstGeom prst="rect">
            <a:avLst/>
          </a:prstGeom>
        </p:spPr>
        <p:txBody>
          <a:bodyPr wrap="square">
            <a:spAutoFit/>
          </a:bodyPr>
          <a:lstStyle/>
          <a:p>
            <a:pPr>
              <a:lnSpc>
                <a:spcPct val="150000"/>
              </a:lnSpc>
            </a:pPr>
            <a:r>
              <a:rPr lang="en-US" altLang="zh-CN" sz="2000" dirty="0"/>
              <a:t>tree </a:t>
            </a:r>
            <a:r>
              <a:rPr lang="en-US" altLang="zh-CN" sz="2000" dirty="0" err="1"/>
              <a:t>SHAP</a:t>
            </a:r>
            <a:r>
              <a:rPr lang="zh-CN" altLang="en-US" sz="2000" dirty="0"/>
              <a:t>可以模型无关，也可以根据树模型本身的结构，建立专门针对于树模型的计算</a:t>
            </a:r>
            <a:r>
              <a:rPr lang="en-US" altLang="zh-CN" sz="2000" dirty="0"/>
              <a:t>Shapley Value</a:t>
            </a:r>
            <a:r>
              <a:rPr lang="zh-CN" altLang="en-US" sz="2000" dirty="0"/>
              <a:t>的算法。</a:t>
            </a:r>
            <a:endParaRPr lang="en-US" altLang="zh-CN" sz="2000" dirty="0"/>
          </a:p>
          <a:p>
            <a:pPr>
              <a:lnSpc>
                <a:spcPct val="150000"/>
              </a:lnSpc>
            </a:pPr>
            <a:endParaRPr lang="en-US" altLang="zh-CN" sz="2000" dirty="0"/>
          </a:p>
        </p:txBody>
      </p:sp>
    </p:spTree>
    <p:extLst>
      <p:ext uri="{BB962C8B-B14F-4D97-AF65-F5344CB8AC3E}">
        <p14:creationId xmlns:p14="http://schemas.microsoft.com/office/powerpoint/2010/main" val="56199773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3" y="1059582"/>
            <a:ext cx="8496944" cy="677108"/>
          </a:xfrm>
          <a:prstGeom prst="rect">
            <a:avLst/>
          </a:prstGeom>
        </p:spPr>
        <p:txBody>
          <a:bodyPr wrap="square">
            <a:spAutoFit/>
          </a:bodyPr>
          <a:lstStyle/>
          <a:p>
            <a:r>
              <a:rPr lang="zh-CN" altLang="en-US" sz="2000" b="1" dirty="0"/>
              <a:t>样本特征影响图：</a:t>
            </a:r>
            <a:r>
              <a:rPr lang="en-US" altLang="zh-CN" sz="2000" b="1" dirty="0"/>
              <a:t>waterfall</a:t>
            </a:r>
          </a:p>
          <a:p>
            <a:endParaRPr lang="zh-CN" alt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82746"/>
            <a:ext cx="7369336" cy="376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0492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3" y="1059582"/>
            <a:ext cx="4248472" cy="3631763"/>
          </a:xfrm>
          <a:prstGeom prst="rect">
            <a:avLst/>
          </a:prstGeom>
        </p:spPr>
        <p:txBody>
          <a:bodyPr wrap="square">
            <a:spAutoFit/>
          </a:bodyPr>
          <a:lstStyle/>
          <a:p>
            <a:r>
              <a:rPr lang="zh-CN" altLang="en-US" sz="2000" b="1" dirty="0"/>
              <a:t>样本特征影响图：</a:t>
            </a:r>
            <a:r>
              <a:rPr lang="en-US" altLang="zh-CN" sz="2000" b="1" dirty="0"/>
              <a:t>waterfall</a:t>
            </a:r>
          </a:p>
          <a:p>
            <a:pPr marL="285750" indent="-285750">
              <a:lnSpc>
                <a:spcPts val="2800"/>
              </a:lnSpc>
              <a:buFont typeface="Wingdings" pitchFamily="2" charset="2"/>
              <a:buChar char="p"/>
            </a:pPr>
            <a:r>
              <a:rPr lang="en-US" altLang="zh-CN" dirty="0"/>
              <a:t>Y</a:t>
            </a:r>
            <a:r>
              <a:rPr lang="zh-CN" altLang="en-US" dirty="0"/>
              <a:t>轴代表不同特征值</a:t>
            </a:r>
            <a:endParaRPr lang="en-US" altLang="zh-CN" dirty="0"/>
          </a:p>
          <a:p>
            <a:pPr marL="285750" indent="-285750">
              <a:lnSpc>
                <a:spcPts val="2800"/>
              </a:lnSpc>
              <a:buFont typeface="Wingdings" pitchFamily="2" charset="2"/>
              <a:buChar char="p"/>
            </a:pPr>
            <a:r>
              <a:rPr lang="en-US" altLang="zh-CN" dirty="0"/>
              <a:t>X</a:t>
            </a:r>
            <a:r>
              <a:rPr lang="zh-CN" altLang="en-US" dirty="0"/>
              <a:t>代表</a:t>
            </a:r>
            <a:r>
              <a:rPr lang="en-US" altLang="zh-CN" dirty="0" err="1"/>
              <a:t>SHAP</a:t>
            </a:r>
            <a:r>
              <a:rPr lang="zh-CN" altLang="en-US" dirty="0"/>
              <a:t>值</a:t>
            </a:r>
            <a:endParaRPr lang="en-US" altLang="zh-CN" dirty="0"/>
          </a:p>
          <a:p>
            <a:pPr marL="285750" indent="-285750">
              <a:lnSpc>
                <a:spcPts val="2800"/>
              </a:lnSpc>
              <a:buFont typeface="Wingdings" pitchFamily="2" charset="2"/>
              <a:buChar char="p"/>
            </a:pPr>
            <a:r>
              <a:rPr lang="zh-CN" altLang="en-US" dirty="0"/>
              <a:t>红色代表该特征对第</a:t>
            </a:r>
            <a:r>
              <a:rPr lang="en-US" altLang="zh-CN" dirty="0"/>
              <a:t>0</a:t>
            </a:r>
            <a:r>
              <a:rPr lang="zh-CN" altLang="en-US" dirty="0"/>
              <a:t>个样本是正向影响，蓝色为负向</a:t>
            </a:r>
          </a:p>
          <a:p>
            <a:pPr marL="285750" indent="-285750">
              <a:lnSpc>
                <a:spcPts val="2800"/>
              </a:lnSpc>
              <a:buFont typeface="Wingdings" pitchFamily="2" charset="2"/>
              <a:buChar char="p"/>
            </a:pPr>
            <a:r>
              <a:rPr lang="en-US" altLang="zh-CN" dirty="0"/>
              <a:t>E[f(x)]</a:t>
            </a:r>
            <a:r>
              <a:rPr lang="zh-CN" altLang="en-US" dirty="0"/>
              <a:t>代表所有样本</a:t>
            </a:r>
            <a:r>
              <a:rPr lang="en-US" altLang="zh-CN" dirty="0"/>
              <a:t>f(x)</a:t>
            </a:r>
            <a:r>
              <a:rPr lang="zh-CN" altLang="en-US" dirty="0"/>
              <a:t>的期望</a:t>
            </a:r>
            <a:r>
              <a:rPr lang="en-US" altLang="zh-CN" dirty="0" err="1"/>
              <a:t>base_values</a:t>
            </a:r>
            <a:r>
              <a:rPr lang="zh-CN" altLang="en-US" dirty="0"/>
              <a:t>，</a:t>
            </a:r>
            <a:r>
              <a:rPr lang="en-US" altLang="zh-CN" dirty="0" err="1"/>
              <a:t>model.predict</a:t>
            </a:r>
            <a:r>
              <a:rPr lang="en-US" altLang="zh-CN" dirty="0"/>
              <a:t>(X)</a:t>
            </a:r>
            <a:r>
              <a:rPr lang="zh-CN" altLang="en-US" dirty="0"/>
              <a:t>的预测值的平均值</a:t>
            </a:r>
            <a:endParaRPr lang="en-US" altLang="zh-CN" dirty="0"/>
          </a:p>
          <a:p>
            <a:pPr marL="285750" indent="-285750">
              <a:lnSpc>
                <a:spcPts val="2800"/>
              </a:lnSpc>
              <a:buFont typeface="Wingdings" pitchFamily="2" charset="2"/>
              <a:buChar char="p"/>
            </a:pPr>
            <a:r>
              <a:rPr lang="en-US" altLang="zh-CN" dirty="0"/>
              <a:t>f(x)</a:t>
            </a:r>
            <a:r>
              <a:rPr lang="zh-CN" altLang="en-US" dirty="0"/>
              <a:t>值的大小为第</a:t>
            </a:r>
            <a:r>
              <a:rPr lang="en-US" altLang="zh-CN" dirty="0"/>
              <a:t>0</a:t>
            </a:r>
            <a:r>
              <a:rPr lang="zh-CN" altLang="en-US" dirty="0"/>
              <a:t>个样本的预测值，</a:t>
            </a:r>
            <a:r>
              <a:rPr lang="en-US" altLang="zh-CN" dirty="0"/>
              <a:t>f(x) = E[f(x)]+</a:t>
            </a:r>
            <a:r>
              <a:rPr lang="zh-CN" altLang="en-US" dirty="0"/>
              <a:t>特征值 * 特征</a:t>
            </a:r>
            <a:r>
              <a:rPr lang="en-US" altLang="zh-CN" dirty="0" err="1"/>
              <a:t>SHAP</a:t>
            </a:r>
            <a:r>
              <a:rPr lang="zh-CN" altLang="en-US" dirty="0"/>
              <a:t>值</a:t>
            </a:r>
            <a:endParaRPr lang="en-US" altLang="zh-CN" dirty="0"/>
          </a:p>
        </p:txBody>
      </p:sp>
      <p:grpSp>
        <p:nvGrpSpPr>
          <p:cNvPr id="6" name="组合 5"/>
          <p:cNvGrpSpPr/>
          <p:nvPr/>
        </p:nvGrpSpPr>
        <p:grpSpPr>
          <a:xfrm>
            <a:off x="4355976" y="1203598"/>
            <a:ext cx="4747323" cy="3672408"/>
            <a:chOff x="2123728" y="704449"/>
            <a:chExt cx="6408712" cy="4383835"/>
          </a:xfrm>
        </p:grpSpPr>
        <p:grpSp>
          <p:nvGrpSpPr>
            <p:cNvPr id="5" name="组合 4"/>
            <p:cNvGrpSpPr/>
            <p:nvPr/>
          </p:nvGrpSpPr>
          <p:grpSpPr>
            <a:xfrm>
              <a:off x="2123728" y="704449"/>
              <a:ext cx="6408712" cy="4342027"/>
              <a:chOff x="2123728" y="704449"/>
              <a:chExt cx="6408712" cy="4342027"/>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704449"/>
                <a:ext cx="6408712" cy="4342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785072"/>
                <a:ext cx="3312368"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4781368"/>
              <a:ext cx="1026989" cy="30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0023636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09" y="1347614"/>
            <a:ext cx="8716353" cy="287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1520" y="915566"/>
            <a:ext cx="2160240" cy="307777"/>
          </a:xfrm>
          <a:prstGeom prst="rect">
            <a:avLst/>
          </a:prstGeom>
          <a:noFill/>
        </p:spPr>
        <p:txBody>
          <a:bodyPr wrap="square" lIns="0" tIns="0" rIns="0" bIns="0" rtlCol="0">
            <a:spAutoFit/>
          </a:bodyPr>
          <a:lstStyle/>
          <a:p>
            <a:r>
              <a:rPr lang="zh-CN" altLang="en-US" sz="2000" b="1" dirty="0">
                <a:solidFill>
                  <a:schemeClr val="accent1"/>
                </a:solidFill>
                <a:latin typeface="微软雅黑" pitchFamily="34" charset="-122"/>
                <a:ea typeface="微软雅黑" pitchFamily="34" charset="-122"/>
              </a:rPr>
              <a:t>有监督的机器学习</a:t>
            </a: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98" t="33540" r="27041" b="31439"/>
          <a:stretch/>
        </p:blipFill>
        <p:spPr bwMode="auto">
          <a:xfrm>
            <a:off x="4188249" y="4327950"/>
            <a:ext cx="527767" cy="692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82222"/>
          <a:stretch/>
        </p:blipFill>
        <p:spPr bwMode="auto">
          <a:xfrm>
            <a:off x="2734099" y="4299942"/>
            <a:ext cx="1454150" cy="56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0569" t="50000" r="24130"/>
          <a:stretch/>
        </p:blipFill>
        <p:spPr bwMode="auto">
          <a:xfrm>
            <a:off x="6173789" y="4299942"/>
            <a:ext cx="53657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75734"/>
          <a:stretch/>
        </p:blipFill>
        <p:spPr bwMode="auto">
          <a:xfrm>
            <a:off x="5004048" y="4303370"/>
            <a:ext cx="1181100" cy="502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88" t="38157" r="4637"/>
          <a:stretch/>
        </p:blipFill>
        <p:spPr bwMode="auto">
          <a:xfrm>
            <a:off x="8300573" y="4320881"/>
            <a:ext cx="632290" cy="54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15805" b="76551"/>
          <a:stretch/>
        </p:blipFill>
        <p:spPr bwMode="auto">
          <a:xfrm>
            <a:off x="6915870" y="4327950"/>
            <a:ext cx="1384703" cy="49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80393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3" y="1059582"/>
            <a:ext cx="4248472" cy="400110"/>
          </a:xfrm>
          <a:prstGeom prst="rect">
            <a:avLst/>
          </a:prstGeom>
        </p:spPr>
        <p:txBody>
          <a:bodyPr wrap="square">
            <a:spAutoFit/>
          </a:bodyPr>
          <a:lstStyle/>
          <a:p>
            <a:r>
              <a:rPr lang="zh-CN" altLang="en-US" sz="2000" b="1" dirty="0"/>
              <a:t>样本特征影响图：</a:t>
            </a:r>
            <a:r>
              <a:rPr lang="en-US" altLang="zh-CN" sz="2000" b="1" dirty="0"/>
              <a:t>force plot</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6965"/>
          <a:stretch/>
        </p:blipFill>
        <p:spPr bwMode="auto">
          <a:xfrm>
            <a:off x="3552118" y="1307550"/>
            <a:ext cx="5595718" cy="49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66623" y="1654776"/>
            <a:ext cx="4636331" cy="3323987"/>
          </a:xfrm>
          <a:prstGeom prst="rect">
            <a:avLst/>
          </a:prstGeom>
        </p:spPr>
        <p:txBody>
          <a:bodyPr wrap="square">
            <a:spAutoFit/>
          </a:bodyPr>
          <a:lstStyle/>
          <a:p>
            <a:pPr marL="285750" indent="-285750">
              <a:lnSpc>
                <a:spcPts val="2800"/>
              </a:lnSpc>
              <a:buFont typeface="Wingdings" pitchFamily="2" charset="2"/>
              <a:buChar char="Ø"/>
            </a:pPr>
            <a:r>
              <a:rPr lang="en-US" altLang="zh-CN" dirty="0" err="1"/>
              <a:t>shap_values</a:t>
            </a:r>
            <a:r>
              <a:rPr lang="en-US" altLang="zh-CN" dirty="0"/>
              <a:t>[0] - </a:t>
            </a:r>
            <a:r>
              <a:rPr lang="zh-CN" altLang="en-US" dirty="0"/>
              <a:t>第</a:t>
            </a:r>
            <a:r>
              <a:rPr lang="en-US" altLang="zh-CN" dirty="0"/>
              <a:t>0</a:t>
            </a:r>
            <a:r>
              <a:rPr lang="zh-CN" altLang="en-US" dirty="0"/>
              <a:t>个样本</a:t>
            </a:r>
          </a:p>
          <a:p>
            <a:pPr marL="285750" indent="-285750">
              <a:lnSpc>
                <a:spcPts val="2800"/>
              </a:lnSpc>
              <a:buFont typeface="Wingdings" pitchFamily="2" charset="2"/>
              <a:buChar char="Ø"/>
            </a:pPr>
            <a:r>
              <a:rPr lang="en-US" altLang="zh-CN" dirty="0" err="1"/>
              <a:t>shap_values</a:t>
            </a:r>
            <a:r>
              <a:rPr lang="en-US" altLang="zh-CN" dirty="0"/>
              <a:t>[0].</a:t>
            </a:r>
            <a:r>
              <a:rPr lang="en-US" altLang="zh-CN" dirty="0" err="1"/>
              <a:t>base_values</a:t>
            </a:r>
            <a:r>
              <a:rPr lang="en-US" altLang="zh-CN" dirty="0"/>
              <a:t> - 22.53,</a:t>
            </a:r>
            <a:r>
              <a:rPr lang="zh-CN" altLang="en-US" dirty="0"/>
              <a:t>所有样本汇总的平均 </a:t>
            </a:r>
            <a:r>
              <a:rPr lang="en-US" altLang="zh-CN" dirty="0"/>
              <a:t>f(x) </a:t>
            </a:r>
            <a:r>
              <a:rPr lang="zh-CN" altLang="en-US" dirty="0"/>
              <a:t>值</a:t>
            </a:r>
            <a:r>
              <a:rPr lang="en-US" altLang="zh-CN" dirty="0"/>
              <a:t>,</a:t>
            </a:r>
            <a:r>
              <a:rPr lang="zh-CN" altLang="en-US" dirty="0"/>
              <a:t>所以所有值都一样，模型在数据集上的输出均值</a:t>
            </a:r>
            <a:r>
              <a:rPr lang="en-US" altLang="zh-CN" dirty="0"/>
              <a:t>22.53</a:t>
            </a:r>
          </a:p>
          <a:p>
            <a:pPr marL="285750" indent="-285750">
              <a:lnSpc>
                <a:spcPts val="2800"/>
              </a:lnSpc>
              <a:buFont typeface="Wingdings" pitchFamily="2" charset="2"/>
              <a:buChar char="Ø"/>
            </a:pPr>
            <a:r>
              <a:rPr lang="en-US" altLang="zh-CN" dirty="0" err="1"/>
              <a:t>shap_values</a:t>
            </a:r>
            <a:r>
              <a:rPr lang="en-US" altLang="zh-CN" dirty="0"/>
              <a:t>[0].data - </a:t>
            </a:r>
            <a:r>
              <a:rPr lang="zh-CN" altLang="en-US" dirty="0"/>
              <a:t>所有特征原值</a:t>
            </a:r>
            <a:r>
              <a:rPr lang="en-US" altLang="zh-CN" dirty="0"/>
              <a:t>, </a:t>
            </a:r>
            <a:r>
              <a:rPr lang="zh-CN" altLang="en-US" dirty="0"/>
              <a:t>该数据集</a:t>
            </a:r>
            <a:r>
              <a:rPr lang="en-US" altLang="zh-CN" dirty="0"/>
              <a:t>shape</a:t>
            </a:r>
            <a:r>
              <a:rPr lang="zh-CN" altLang="en-US" dirty="0"/>
              <a:t>为</a:t>
            </a:r>
            <a:r>
              <a:rPr lang="en-US" altLang="zh-CN" dirty="0"/>
              <a:t>(506, 13),</a:t>
            </a:r>
            <a:r>
              <a:rPr lang="zh-CN" altLang="en-US" dirty="0"/>
              <a:t>第</a:t>
            </a:r>
            <a:r>
              <a:rPr lang="en-US" altLang="zh-CN" dirty="0"/>
              <a:t>0</a:t>
            </a:r>
            <a:r>
              <a:rPr lang="zh-CN" altLang="en-US" dirty="0"/>
              <a:t>个样本</a:t>
            </a:r>
            <a:r>
              <a:rPr lang="en-US" altLang="zh-CN" dirty="0"/>
              <a:t>13</a:t>
            </a:r>
            <a:r>
              <a:rPr lang="zh-CN" altLang="en-US" dirty="0"/>
              <a:t>个特征的具体值</a:t>
            </a:r>
          </a:p>
          <a:p>
            <a:pPr marL="285750" indent="-285750">
              <a:lnSpc>
                <a:spcPts val="2800"/>
              </a:lnSpc>
              <a:buFont typeface="Wingdings" pitchFamily="2" charset="2"/>
              <a:buChar char="Ø"/>
            </a:pPr>
            <a:r>
              <a:rPr lang="en-US" altLang="zh-CN" dirty="0" err="1"/>
              <a:t>shap_values</a:t>
            </a:r>
            <a:r>
              <a:rPr lang="en-US" altLang="zh-CN" dirty="0"/>
              <a:t>[0].values - </a:t>
            </a:r>
            <a:r>
              <a:rPr lang="zh-CN" altLang="en-US" dirty="0"/>
              <a:t>第</a:t>
            </a:r>
            <a:r>
              <a:rPr lang="en-US" altLang="zh-CN" dirty="0"/>
              <a:t>0</a:t>
            </a:r>
            <a:r>
              <a:rPr lang="zh-CN" altLang="en-US" dirty="0"/>
              <a:t>个样本</a:t>
            </a:r>
            <a:r>
              <a:rPr lang="en-US" altLang="zh-CN" dirty="0"/>
              <a:t>13</a:t>
            </a:r>
            <a:r>
              <a:rPr lang="zh-CN" altLang="en-US" dirty="0"/>
              <a:t>个特征的</a:t>
            </a:r>
            <a:r>
              <a:rPr lang="en-US" altLang="zh-CN" dirty="0" err="1"/>
              <a:t>shap</a:t>
            </a:r>
            <a:r>
              <a:rPr lang="zh-CN" altLang="en-US" dirty="0"/>
              <a:t>值</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355726"/>
            <a:ext cx="424179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007" y="2190500"/>
            <a:ext cx="1186167" cy="23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659535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3" y="1059582"/>
            <a:ext cx="4248472" cy="400110"/>
          </a:xfrm>
          <a:prstGeom prst="rect">
            <a:avLst/>
          </a:prstGeom>
        </p:spPr>
        <p:txBody>
          <a:bodyPr wrap="square">
            <a:spAutoFit/>
          </a:bodyPr>
          <a:lstStyle/>
          <a:p>
            <a:r>
              <a:rPr lang="zh-CN" altLang="en-US" sz="2000" b="1" dirty="0"/>
              <a:t>样本特征影响图：</a:t>
            </a:r>
            <a:r>
              <a:rPr lang="en-US" altLang="zh-CN" sz="2000" b="1" dirty="0"/>
              <a:t>force plot</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635646"/>
            <a:ext cx="8244408" cy="137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39552" y="3075806"/>
            <a:ext cx="7848872" cy="1754326"/>
          </a:xfrm>
          <a:prstGeom prst="rect">
            <a:avLst/>
          </a:prstGeom>
        </p:spPr>
        <p:txBody>
          <a:bodyPr wrap="square">
            <a:spAutoFit/>
          </a:bodyPr>
          <a:lstStyle/>
          <a:p>
            <a:pPr marL="285750" indent="-285750">
              <a:lnSpc>
                <a:spcPct val="150000"/>
              </a:lnSpc>
              <a:buFont typeface="Wingdings" pitchFamily="2" charset="2"/>
              <a:buChar char="p"/>
            </a:pPr>
            <a:r>
              <a:rPr lang="zh-CN" altLang="en-US" dirty="0"/>
              <a:t>所有样本基础平均</a:t>
            </a:r>
            <a:r>
              <a:rPr lang="en-US" altLang="zh-CN" dirty="0"/>
              <a:t>f(x)</a:t>
            </a:r>
            <a:r>
              <a:rPr lang="zh-CN" altLang="en-US" dirty="0"/>
              <a:t>值</a:t>
            </a:r>
            <a:r>
              <a:rPr lang="en-US" altLang="zh-CN" dirty="0"/>
              <a:t>:22.53,</a:t>
            </a:r>
            <a:r>
              <a:rPr lang="zh-CN" altLang="en-US" dirty="0"/>
              <a:t>该样本</a:t>
            </a:r>
            <a:r>
              <a:rPr lang="en-US" altLang="zh-CN" dirty="0" err="1"/>
              <a:t>shap</a:t>
            </a:r>
            <a:r>
              <a:rPr lang="zh-CN" altLang="en-US" dirty="0"/>
              <a:t>值加总之后为</a:t>
            </a:r>
            <a:r>
              <a:rPr lang="en-US" altLang="zh-CN" dirty="0"/>
              <a:t>f(x) -&gt; 24.02</a:t>
            </a:r>
          </a:p>
          <a:p>
            <a:pPr marL="285750" indent="-285750">
              <a:lnSpc>
                <a:spcPct val="150000"/>
              </a:lnSpc>
              <a:buFont typeface="Wingdings" pitchFamily="2" charset="2"/>
              <a:buChar char="p"/>
            </a:pPr>
            <a:r>
              <a:rPr lang="zh-CN" altLang="en-US" dirty="0"/>
              <a:t>红色代表</a:t>
            </a:r>
            <a:r>
              <a:rPr lang="en-US" altLang="zh-CN" dirty="0"/>
              <a:t>:</a:t>
            </a:r>
            <a:r>
              <a:rPr lang="zh-CN" altLang="en-US" dirty="0"/>
              <a:t>正向影响，</a:t>
            </a:r>
            <a:r>
              <a:rPr lang="en-US" altLang="zh-CN" dirty="0" err="1"/>
              <a:t>LSTAT</a:t>
            </a:r>
            <a:r>
              <a:rPr lang="zh-CN" altLang="en-US" dirty="0"/>
              <a:t>这个特征，正向影响，影响最大；</a:t>
            </a:r>
            <a:r>
              <a:rPr lang="en-US" altLang="zh-CN" dirty="0" err="1"/>
              <a:t>PTRATIO</a:t>
            </a:r>
            <a:r>
              <a:rPr lang="zh-CN" altLang="en-US" dirty="0"/>
              <a:t>也是正向</a:t>
            </a:r>
          </a:p>
          <a:p>
            <a:pPr marL="285750" indent="-285750">
              <a:lnSpc>
                <a:spcPct val="150000"/>
              </a:lnSpc>
              <a:buFont typeface="Wingdings" pitchFamily="2" charset="2"/>
              <a:buChar char="p"/>
            </a:pPr>
            <a:r>
              <a:rPr lang="zh-CN" altLang="en-US" dirty="0"/>
              <a:t>蓝色代表：负向影响，</a:t>
            </a:r>
            <a:r>
              <a:rPr lang="en-US" altLang="zh-CN" dirty="0" err="1"/>
              <a:t>RM</a:t>
            </a:r>
            <a:r>
              <a:rPr lang="zh-CN" altLang="en-US" dirty="0"/>
              <a:t>特征，负向影响</a:t>
            </a:r>
          </a:p>
        </p:txBody>
      </p:sp>
    </p:spTree>
    <p:extLst>
      <p:ext uri="{BB962C8B-B14F-4D97-AF65-F5344CB8AC3E}">
        <p14:creationId xmlns:p14="http://schemas.microsoft.com/office/powerpoint/2010/main" val="139834028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3" y="1059582"/>
            <a:ext cx="4248472" cy="400110"/>
          </a:xfrm>
          <a:prstGeom prst="rect">
            <a:avLst/>
          </a:prstGeom>
        </p:spPr>
        <p:txBody>
          <a:bodyPr wrap="square">
            <a:spAutoFit/>
          </a:bodyPr>
          <a:lstStyle/>
          <a:p>
            <a:r>
              <a:rPr lang="zh-CN" altLang="en-US" sz="2000" b="1" dirty="0"/>
              <a:t>特征密度散点图：</a:t>
            </a:r>
            <a:r>
              <a:rPr lang="en-US" altLang="zh-CN" sz="2000" b="1" dirty="0" err="1"/>
              <a:t>beeswarm</a:t>
            </a:r>
            <a:endParaRPr lang="en-US" altLang="zh-CN" sz="2000" b="1" dirty="0"/>
          </a:p>
        </p:txBody>
      </p:sp>
      <p:sp>
        <p:nvSpPr>
          <p:cNvPr id="4" name="矩形 3"/>
          <p:cNvSpPr/>
          <p:nvPr/>
        </p:nvSpPr>
        <p:spPr>
          <a:xfrm>
            <a:off x="251520" y="2072016"/>
            <a:ext cx="3816424" cy="3046988"/>
          </a:xfrm>
          <a:prstGeom prst="rect">
            <a:avLst/>
          </a:prstGeom>
        </p:spPr>
        <p:txBody>
          <a:bodyPr wrap="square">
            <a:spAutoFit/>
          </a:bodyPr>
          <a:lstStyle/>
          <a:p>
            <a:pPr marL="285750" indent="-285750">
              <a:lnSpc>
                <a:spcPct val="150000"/>
              </a:lnSpc>
              <a:buFont typeface="Wingdings" pitchFamily="2" charset="2"/>
              <a:buChar char="p"/>
            </a:pPr>
            <a:r>
              <a:rPr lang="zh-CN" altLang="en-US" sz="1600" dirty="0"/>
              <a:t>一行代表一个特征，横坐标为</a:t>
            </a:r>
            <a:r>
              <a:rPr lang="en-US" altLang="zh-CN" sz="1600" dirty="0" err="1"/>
              <a:t>Shap</a:t>
            </a:r>
            <a:r>
              <a:rPr lang="zh-CN" altLang="en-US" sz="1600" dirty="0"/>
              <a:t>值。</a:t>
            </a:r>
          </a:p>
          <a:p>
            <a:pPr marL="285750" indent="-285750">
              <a:lnSpc>
                <a:spcPct val="150000"/>
              </a:lnSpc>
              <a:buFont typeface="Wingdings" pitchFamily="2" charset="2"/>
              <a:buChar char="p"/>
            </a:pPr>
            <a:r>
              <a:rPr lang="zh-CN" altLang="en-US" sz="1600" dirty="0"/>
              <a:t>一个点代表一个样本，越红说明特征值越大，越蓝说明特征值越小。</a:t>
            </a:r>
          </a:p>
          <a:p>
            <a:pPr marL="285750" indent="-285750">
              <a:lnSpc>
                <a:spcPct val="150000"/>
              </a:lnSpc>
              <a:buFont typeface="Wingdings" pitchFamily="2" charset="2"/>
              <a:buChar char="p"/>
            </a:pPr>
            <a:r>
              <a:rPr lang="zh-CN" altLang="en-US" sz="1600" dirty="0"/>
              <a:t>特征重要性的排列图</a:t>
            </a:r>
          </a:p>
          <a:p>
            <a:pPr marL="285750" indent="-285750">
              <a:lnSpc>
                <a:spcPct val="150000"/>
              </a:lnSpc>
              <a:buFont typeface="Wingdings" pitchFamily="2" charset="2"/>
              <a:buChar char="p"/>
            </a:pPr>
            <a:r>
              <a:rPr lang="en-US" altLang="zh-CN" sz="1600" dirty="0" err="1"/>
              <a:t>LSTAT</a:t>
            </a:r>
            <a:r>
              <a:rPr lang="zh-CN" altLang="en-US" sz="1600" dirty="0"/>
              <a:t>对模型非常重要，而且</a:t>
            </a:r>
            <a:r>
              <a:rPr lang="en-US" altLang="zh-CN" sz="1600" dirty="0" err="1"/>
              <a:t>LSTAT</a:t>
            </a:r>
            <a:r>
              <a:rPr lang="zh-CN" altLang="en-US" sz="1600" dirty="0"/>
              <a:t>特征值越小，</a:t>
            </a:r>
            <a:r>
              <a:rPr lang="en-US" altLang="zh-CN" sz="1600" dirty="0" err="1"/>
              <a:t>shap</a:t>
            </a:r>
            <a:r>
              <a:rPr lang="zh-CN" altLang="en-US" sz="1600" dirty="0"/>
              <a:t>大于</a:t>
            </a:r>
            <a:r>
              <a:rPr lang="en-US" altLang="zh-CN" sz="1600" dirty="0"/>
              <a:t>0</a:t>
            </a:r>
            <a:r>
              <a:rPr lang="zh-CN" altLang="en-US" sz="1600" dirty="0"/>
              <a:t>，正向影响</a:t>
            </a:r>
          </a:p>
          <a:p>
            <a:pPr marL="285750" indent="-285750">
              <a:lnSpc>
                <a:spcPct val="150000"/>
              </a:lnSpc>
              <a:buFont typeface="Wingdings" pitchFamily="2" charset="2"/>
              <a:buChar char="p"/>
            </a:pPr>
            <a:r>
              <a:rPr lang="en-US" altLang="zh-CN" sz="1600" dirty="0" err="1"/>
              <a:t>LSTAT</a:t>
            </a:r>
            <a:r>
              <a:rPr lang="zh-CN" altLang="en-US" sz="1600" dirty="0"/>
              <a:t>这个特征，样本分布较为分散，表明该特征影响越大</a:t>
            </a:r>
          </a:p>
        </p:txBody>
      </p:sp>
      <p:pic>
        <p:nvPicPr>
          <p:cNvPr id="10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69730"/>
            <a:ext cx="3847538" cy="602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4211960" y="1347614"/>
            <a:ext cx="4863174" cy="2808312"/>
            <a:chOff x="4211960" y="1347614"/>
            <a:chExt cx="4863174" cy="2808312"/>
          </a:xfrm>
        </p:grpSpPr>
        <p:pic>
          <p:nvPicPr>
            <p:cNvPr id="102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347614"/>
              <a:ext cx="4863174"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8702" y="3980220"/>
              <a:ext cx="1006431" cy="175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1790886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3" y="1059582"/>
            <a:ext cx="4248472" cy="400110"/>
          </a:xfrm>
          <a:prstGeom prst="rect">
            <a:avLst/>
          </a:prstGeom>
        </p:spPr>
        <p:txBody>
          <a:bodyPr wrap="square">
            <a:spAutoFit/>
          </a:bodyPr>
          <a:lstStyle/>
          <a:p>
            <a:r>
              <a:rPr lang="zh-CN" altLang="en-US" sz="2000" b="1" dirty="0"/>
              <a:t>特征密度散点图：</a:t>
            </a:r>
            <a:r>
              <a:rPr lang="en-US" altLang="zh-CN" sz="2000" b="1" dirty="0" err="1"/>
              <a:t>summary_plot</a:t>
            </a:r>
            <a:endParaRPr lang="en-US" altLang="zh-CN" sz="20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105" y="1072312"/>
            <a:ext cx="2743200"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1907703" y="1570374"/>
            <a:ext cx="5240601" cy="3449648"/>
            <a:chOff x="215334" y="1635646"/>
            <a:chExt cx="4379780" cy="3168352"/>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34" y="1635646"/>
              <a:ext cx="437978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4535526"/>
              <a:ext cx="585844"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444" y="4535526"/>
              <a:ext cx="284484"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854" y="4550196"/>
              <a:ext cx="260034" cy="116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9987906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3" y="1059582"/>
            <a:ext cx="4248472" cy="1631216"/>
          </a:xfrm>
          <a:prstGeom prst="rect">
            <a:avLst/>
          </a:prstGeom>
        </p:spPr>
        <p:txBody>
          <a:bodyPr wrap="square">
            <a:spAutoFit/>
          </a:bodyPr>
          <a:lstStyle/>
          <a:p>
            <a:r>
              <a:rPr lang="zh-CN" altLang="en-US" sz="2000" b="1" dirty="0"/>
              <a:t>特征重要性</a:t>
            </a:r>
            <a:r>
              <a:rPr lang="en-US" altLang="zh-CN" sz="2000" b="1" dirty="0" err="1"/>
              <a:t>SHAP</a:t>
            </a:r>
            <a:r>
              <a:rPr lang="zh-CN" altLang="en-US" sz="2000" b="1" dirty="0"/>
              <a:t>值</a:t>
            </a:r>
            <a:endParaRPr lang="en-US" altLang="zh-CN" sz="2000" b="1" dirty="0"/>
          </a:p>
          <a:p>
            <a:endParaRPr lang="en-US" altLang="zh-CN" sz="2000" b="1" dirty="0"/>
          </a:p>
          <a:p>
            <a:endParaRPr lang="en-US" altLang="zh-CN" sz="2000" b="1" dirty="0"/>
          </a:p>
          <a:p>
            <a:endParaRPr lang="en-US" altLang="zh-CN" sz="2000" b="1" dirty="0"/>
          </a:p>
          <a:p>
            <a:r>
              <a:rPr lang="en-US" altLang="zh-CN" sz="20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2" action="ppaction://hlinkfile"/>
              </a:rPr>
              <a:t>SHAP</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2" action="ppaction://hlinkfile"/>
              </a:rPr>
              <a:t>-python</a:t>
            </a:r>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2" action="ppaction://hlinkfile"/>
              </a:rPr>
              <a:t>程序</a:t>
            </a:r>
            <a:endParaRPr lang="zh-CN" altLang="en-US" sz="2000" b="1"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518947"/>
            <a:ext cx="2952328" cy="444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2966268" y="1242831"/>
            <a:ext cx="5782196" cy="3589364"/>
            <a:chOff x="179513" y="483518"/>
            <a:chExt cx="8048375" cy="4320480"/>
          </a:xfrm>
        </p:grpSpPr>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3" y="483518"/>
              <a:ext cx="8048375"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4515966"/>
              <a:ext cx="1368152" cy="273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952" y="4573906"/>
              <a:ext cx="1468296" cy="21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09970294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699542"/>
            <a:ext cx="8136904" cy="3693319"/>
          </a:xfrm>
          <a:prstGeom prst="rect">
            <a:avLst/>
          </a:prstGeom>
          <a:noFill/>
        </p:spPr>
        <p:txBody>
          <a:bodyPr wrap="square" lIns="0" tIns="0" rIns="0" bIns="0" rtlCol="0">
            <a:spAutoFit/>
          </a:bodyPr>
          <a:lstStyle/>
          <a:p>
            <a:pPr>
              <a:lnSpc>
                <a:spcPct val="150000"/>
              </a:lnSpc>
            </a:pPr>
            <a:r>
              <a:rPr lang="zh-CN" altLang="en-US" sz="2000" b="1" dirty="0">
                <a:latin typeface="微软雅黑" pitchFamily="34" charset="-122"/>
                <a:ea typeface="微软雅黑" pitchFamily="34" charset="-122"/>
              </a:rPr>
              <a:t>可解释性的未来</a:t>
            </a:r>
            <a:r>
              <a:rPr lang="en-US" altLang="zh-CN" sz="2000" b="1" dirty="0">
                <a:latin typeface="微软雅黑" pitchFamily="34" charset="-122"/>
                <a:ea typeface="微软雅黑" pitchFamily="34" charset="-122"/>
              </a:rPr>
              <a:t>:</a:t>
            </a:r>
          </a:p>
          <a:p>
            <a:pPr>
              <a:lnSpc>
                <a:spcPct val="150000"/>
              </a:lnSpc>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重点将放在与模型无关的可解释性工具上</a:t>
            </a:r>
            <a:endParaRPr lang="en-US" altLang="zh-CN" sz="2000" b="1" dirty="0">
              <a:latin typeface="微软雅黑" pitchFamily="34" charset="-122"/>
              <a:ea typeface="微软雅黑" pitchFamily="34" charset="-122"/>
            </a:endParaRPr>
          </a:p>
          <a:p>
            <a:pPr marL="342900" indent="-342900">
              <a:lnSpc>
                <a:spcPct val="150000"/>
              </a:lnSpc>
              <a:buFont typeface="Wingdings" pitchFamily="2" charset="2"/>
              <a:buChar char="p"/>
            </a:pPr>
            <a:r>
              <a:rPr lang="zh-CN" altLang="en-US" sz="2000" dirty="0">
                <a:latin typeface="微软雅黑" pitchFamily="34" charset="-122"/>
                <a:ea typeface="微软雅黑" pitchFamily="34" charset="-122"/>
              </a:rPr>
              <a:t>当可解释性与机器学习模型分离时，自动化会变得容易的多。</a:t>
            </a:r>
            <a:endParaRPr lang="en-US" altLang="zh-CN" sz="2000" dirty="0">
              <a:latin typeface="微软雅黑" pitchFamily="34" charset="-122"/>
              <a:ea typeface="微软雅黑" pitchFamily="34" charset="-122"/>
            </a:endParaRPr>
          </a:p>
          <a:p>
            <a:pPr marL="342900" indent="-342900">
              <a:lnSpc>
                <a:spcPct val="150000"/>
              </a:lnSpc>
              <a:buFont typeface="Wingdings" pitchFamily="2" charset="2"/>
              <a:buChar char="p"/>
            </a:pPr>
            <a:r>
              <a:rPr lang="zh-CN" altLang="en-US" sz="2000" dirty="0">
                <a:latin typeface="微软雅黑" pitchFamily="34" charset="-122"/>
                <a:ea typeface="微软雅黑" pitchFamily="34" charset="-122"/>
              </a:rPr>
              <a:t>模型训练的自动化已是一个显而易见的趋势，包括特征选择（自动识别特征是否与预测相关）、参数优化、不同模型的比较（检测模型是否对现实的最好近似），结果的展示（自动检测关系的表示方法）等。</a:t>
            </a:r>
            <a:endParaRPr lang="en-US" altLang="zh-CN" sz="2000" dirty="0">
              <a:latin typeface="微软雅黑" pitchFamily="34" charset="-122"/>
              <a:ea typeface="微软雅黑" pitchFamily="34" charset="-122"/>
            </a:endParaRPr>
          </a:p>
          <a:p>
            <a:pPr marL="342900" indent="-342900">
              <a:lnSpc>
                <a:spcPct val="150000"/>
              </a:lnSpc>
              <a:buFont typeface="Wingdings" pitchFamily="2" charset="2"/>
              <a:buChar char="p"/>
            </a:pPr>
            <a:r>
              <a:rPr lang="zh-CN" altLang="en-US" sz="2000" dirty="0">
                <a:latin typeface="微软雅黑" pitchFamily="34" charset="-122"/>
                <a:ea typeface="微软雅黑" pitchFamily="34" charset="-122"/>
              </a:rPr>
              <a:t>与模型无关的可解释方法便于实现可解释的自动化，可以自动应用于机器学习过程中出现的任何模型。</a:t>
            </a: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94553607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699542"/>
            <a:ext cx="8136904" cy="4154984"/>
          </a:xfrm>
          <a:prstGeom prst="rect">
            <a:avLst/>
          </a:prstGeom>
          <a:noFill/>
        </p:spPr>
        <p:txBody>
          <a:bodyPr wrap="square" lIns="0" tIns="0" rIns="0" bIns="0" rtlCol="0">
            <a:spAutoFit/>
          </a:bodyPr>
          <a:lstStyle/>
          <a:p>
            <a:pPr>
              <a:lnSpc>
                <a:spcPct val="150000"/>
              </a:lnSpc>
            </a:pP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分析模型重于分析数据</a:t>
            </a:r>
            <a:endParaRPr lang="en-US" altLang="zh-CN" sz="2000" b="1" dirty="0">
              <a:latin typeface="微软雅黑" pitchFamily="34" charset="-122"/>
              <a:ea typeface="微软雅黑" pitchFamily="34" charset="-122"/>
            </a:endParaRPr>
          </a:p>
          <a:p>
            <a:pPr>
              <a:lnSpc>
                <a:spcPct val="150000"/>
              </a:lnSpc>
            </a:pPr>
            <a:r>
              <a:rPr lang="zh-CN" altLang="en-US" sz="2000" dirty="0">
                <a:latin typeface="微软雅黑" pitchFamily="34" charset="-122"/>
                <a:ea typeface="微软雅黑" pitchFamily="34" charset="-122"/>
              </a:rPr>
              <a:t>相比关心数据，更关心数据中包含的知识。可解释的机器学习是从数据中提取知识的好办法。</a:t>
            </a:r>
            <a:endParaRPr lang="en-US" altLang="zh-CN" sz="2000" dirty="0">
              <a:latin typeface="微软雅黑" pitchFamily="34" charset="-122"/>
              <a:ea typeface="微软雅黑" pitchFamily="34" charset="-122"/>
            </a:endParaRPr>
          </a:p>
          <a:p>
            <a:pPr>
              <a:lnSpc>
                <a:spcPct val="150000"/>
              </a:lnSpc>
            </a:pP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机器人和程序会自我解释</a:t>
            </a:r>
            <a:endParaRPr lang="en-US" altLang="zh-CN" sz="2000" b="1" dirty="0">
              <a:latin typeface="微软雅黑" pitchFamily="34" charset="-122"/>
              <a:ea typeface="微软雅黑" pitchFamily="34" charset="-122"/>
            </a:endParaRPr>
          </a:p>
          <a:p>
            <a:pPr>
              <a:lnSpc>
                <a:spcPct val="150000"/>
              </a:lnSpc>
            </a:pPr>
            <a:r>
              <a:rPr lang="zh-CN" altLang="en-US" sz="2000" dirty="0">
                <a:latin typeface="微软雅黑" pitchFamily="34" charset="-122"/>
                <a:ea typeface="微软雅黑" pitchFamily="34" charset="-122"/>
              </a:rPr>
              <a:t>为需要大量使用机器学习的机器和程序配备更直观的界面。例如：信用违约程序向银行员解释为何拒绝信用申请（申请人的信用卡过多，并且从事不稳定的工作）。</a:t>
            </a:r>
            <a:endParaRPr lang="en-US" altLang="zh-CN" sz="2000" dirty="0">
              <a:latin typeface="微软雅黑" pitchFamily="34" charset="-122"/>
              <a:ea typeface="微软雅黑" pitchFamily="34" charset="-122"/>
            </a:endParaRPr>
          </a:p>
          <a:p>
            <a:pPr>
              <a:lnSpc>
                <a:spcPct val="150000"/>
              </a:lnSpc>
            </a:pP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可解释性可以促进机器智能研究</a:t>
            </a:r>
            <a:endParaRPr lang="en-US" altLang="zh-CN" sz="2000" b="1" dirty="0">
              <a:latin typeface="微软雅黑" pitchFamily="34" charset="-122"/>
              <a:ea typeface="微软雅黑" pitchFamily="34" charset="-122"/>
            </a:endParaRPr>
          </a:p>
          <a:p>
            <a:pPr>
              <a:lnSpc>
                <a:spcPct val="150000"/>
              </a:lnSpc>
            </a:pPr>
            <a:r>
              <a:rPr lang="zh-CN" altLang="en-US" sz="2000" dirty="0">
                <a:latin typeface="微软雅黑" pitchFamily="34" charset="-122"/>
                <a:ea typeface="微软雅黑" pitchFamily="34" charset="-122"/>
              </a:rPr>
              <a:t>改善对智能的理解，并更好地创造智能机器。</a:t>
            </a: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256407424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1131590"/>
            <a:ext cx="3672408" cy="3416320"/>
          </a:xfrm>
          <a:prstGeom prst="rect">
            <a:avLst/>
          </a:prstGeom>
        </p:spPr>
        <p:txBody>
          <a:bodyPr wrap="square">
            <a:spAutoFit/>
          </a:bodyPr>
          <a:lstStyle/>
          <a:p>
            <a:pPr marL="285750" indent="-285750">
              <a:lnSpc>
                <a:spcPct val="150000"/>
              </a:lnSpc>
              <a:buFont typeface="Wingdings" pitchFamily="2" charset="2"/>
              <a:buChar char="p"/>
            </a:pPr>
            <a:r>
              <a:rPr lang="zh-CN" altLang="en-US" b="1" dirty="0"/>
              <a:t>预测与学习</a:t>
            </a:r>
            <a:r>
              <a:rPr lang="zh-CN" altLang="en-US" dirty="0"/>
              <a:t>是</a:t>
            </a:r>
            <a:r>
              <a:rPr lang="zh-CN" altLang="en-US" b="1" dirty="0"/>
              <a:t>智能</a:t>
            </a:r>
            <a:r>
              <a:rPr lang="zh-CN" altLang="en-US" dirty="0"/>
              <a:t>的本质，</a:t>
            </a:r>
            <a:r>
              <a:rPr lang="zh-CN" altLang="en-US" b="1" dirty="0"/>
              <a:t>预测和学习</a:t>
            </a:r>
            <a:r>
              <a:rPr lang="zh-CN" altLang="en-US" dirty="0"/>
              <a:t>也是机器学习的主要功能性组成部分。</a:t>
            </a:r>
            <a:endParaRPr lang="en-US" altLang="zh-CN" dirty="0"/>
          </a:p>
          <a:p>
            <a:pPr marL="285750" indent="-285750">
              <a:lnSpc>
                <a:spcPct val="150000"/>
              </a:lnSpc>
              <a:buFont typeface="Wingdings" pitchFamily="2" charset="2"/>
              <a:buChar char="p"/>
            </a:pPr>
            <a:r>
              <a:rPr lang="zh-CN" altLang="en-US" dirty="0">
                <a:latin typeface="微软雅黑" pitchFamily="34" charset="-122"/>
                <a:ea typeface="微软雅黑" pitchFamily="34" charset="-122"/>
              </a:rPr>
              <a:t>很难想象</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一个没有</a:t>
            </a:r>
            <a:r>
              <a:rPr lang="zh-CN" altLang="en-US" b="1" dirty="0">
                <a:latin typeface="微软雅黑" pitchFamily="34" charset="-122"/>
                <a:ea typeface="微软雅黑" pitchFamily="34" charset="-122"/>
              </a:rPr>
              <a:t>学习</a:t>
            </a:r>
            <a:r>
              <a:rPr lang="zh-CN" altLang="en-US" dirty="0">
                <a:latin typeface="微软雅黑" pitchFamily="34" charset="-122"/>
                <a:ea typeface="微软雅黑" pitchFamily="34" charset="-122"/>
              </a:rPr>
              <a:t>功能的系统是能被称为是具有</a:t>
            </a:r>
            <a:r>
              <a:rPr lang="zh-CN" altLang="en-US" b="1" dirty="0">
                <a:latin typeface="微软雅黑" pitchFamily="34" charset="-122"/>
                <a:ea typeface="微软雅黑" pitchFamily="34" charset="-122"/>
              </a:rPr>
              <a:t>智能</a:t>
            </a:r>
            <a:r>
              <a:rPr lang="zh-CN" altLang="en-US" dirty="0">
                <a:latin typeface="微软雅黑" pitchFamily="34" charset="-122"/>
                <a:ea typeface="微软雅黑" pitchFamily="34" charset="-122"/>
              </a:rPr>
              <a:t>的系统。</a:t>
            </a:r>
            <a:r>
              <a:rPr lang="zh-CN" altLang="en-US" b="1" dirty="0">
                <a:latin typeface="微软雅黑" pitchFamily="34" charset="-122"/>
                <a:ea typeface="微软雅黑" pitchFamily="34" charset="-122"/>
              </a:rPr>
              <a:t>机器学习</a:t>
            </a:r>
            <a:r>
              <a:rPr lang="zh-CN" altLang="en-US" dirty="0">
                <a:latin typeface="微软雅黑" pitchFamily="34" charset="-122"/>
                <a:ea typeface="微软雅黑" pitchFamily="34" charset="-122"/>
              </a:rPr>
              <a:t>是</a:t>
            </a:r>
            <a:r>
              <a:rPr lang="zh-CN" altLang="en-US" b="1" dirty="0">
                <a:latin typeface="微软雅黑" pitchFamily="34" charset="-122"/>
                <a:ea typeface="微软雅黑" pitchFamily="34" charset="-122"/>
              </a:rPr>
              <a:t>人工智能</a:t>
            </a:r>
            <a:r>
              <a:rPr lang="zh-CN" altLang="en-US" dirty="0">
                <a:latin typeface="微软雅黑" pitchFamily="34" charset="-122"/>
                <a:ea typeface="微软雅黑" pitchFamily="34" charset="-122"/>
              </a:rPr>
              <a:t>的主要核心研究领域之一。</a:t>
            </a:r>
            <a:endParaRPr lang="en-US" altLang="zh-CN" dirty="0">
              <a:latin typeface="微软雅黑" pitchFamily="34" charset="-122"/>
              <a:ea typeface="微软雅黑" pitchFamily="34" charset="-122"/>
            </a:endParaRPr>
          </a:p>
          <a:p>
            <a:pPr marL="285750" indent="-285750">
              <a:lnSpc>
                <a:spcPct val="150000"/>
              </a:lnSpc>
              <a:buFont typeface="Wingdings" pitchFamily="2" charset="2"/>
              <a:buChar char="p"/>
            </a:pPr>
            <a:endParaRPr lang="zh-CN" altLang="en-US" dirty="0">
              <a:latin typeface="微软雅黑" pitchFamily="34" charset="-122"/>
              <a:ea typeface="微软雅黑" pitchFamily="34" charset="-122"/>
            </a:endParaRPr>
          </a:p>
        </p:txBody>
      </p:sp>
      <p:pic>
        <p:nvPicPr>
          <p:cNvPr id="3" name="Picture 4"/>
          <p:cNvPicPr>
            <a:picLocks noChangeAspect="1" noChangeArrowheads="1"/>
          </p:cNvPicPr>
          <p:nvPr/>
        </p:nvPicPr>
        <p:blipFill>
          <a:blip r:embed="rId2"/>
          <a:srcRect/>
          <a:stretch>
            <a:fillRect/>
          </a:stretch>
        </p:blipFill>
        <p:spPr bwMode="auto">
          <a:xfrm>
            <a:off x="4211960" y="1312584"/>
            <a:ext cx="4824537" cy="3054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408645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a:spLocks noChangeArrowheads="1"/>
          </p:cNvSpPr>
          <p:nvPr/>
        </p:nvSpPr>
        <p:spPr bwMode="auto">
          <a:xfrm>
            <a:off x="4427868" y="1779662"/>
            <a:ext cx="31684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cs typeface="+mn-ea"/>
                <a:sym typeface="+mn-lt"/>
              </a:rPr>
              <a:t>线性回归模型</a:t>
            </a:r>
          </a:p>
        </p:txBody>
      </p:sp>
      <p:sp>
        <p:nvSpPr>
          <p:cNvPr id="3" name="TextBox 24"/>
          <p:cNvSpPr>
            <a:spLocks noChangeArrowheads="1"/>
          </p:cNvSpPr>
          <p:nvPr/>
        </p:nvSpPr>
        <p:spPr bwMode="auto">
          <a:xfrm>
            <a:off x="4427868" y="2285279"/>
            <a:ext cx="307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cs typeface="+mn-ea"/>
                <a:sym typeface="+mn-lt"/>
              </a:rPr>
              <a:t>决策树</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215" y="1509814"/>
            <a:ext cx="4016745" cy="2627620"/>
          </a:xfrm>
          <a:prstGeom prst="rect">
            <a:avLst/>
          </a:prstGeom>
        </p:spPr>
      </p:pic>
      <p:sp>
        <p:nvSpPr>
          <p:cNvPr id="5" name="TextBox 24"/>
          <p:cNvSpPr>
            <a:spLocks noChangeArrowheads="1"/>
          </p:cNvSpPr>
          <p:nvPr/>
        </p:nvSpPr>
        <p:spPr bwMode="auto">
          <a:xfrm>
            <a:off x="4422514" y="2717327"/>
            <a:ext cx="307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en-US" altLang="zh-CN" sz="2000" b="1" dirty="0" err="1">
                <a:latin typeface="Times New Roman" pitchFamily="18" charset="0"/>
                <a:cs typeface="Times New Roman" pitchFamily="18" charset="0"/>
                <a:sym typeface="+mn-lt"/>
              </a:rPr>
              <a:t>XGboost</a:t>
            </a:r>
            <a:endParaRPr lang="zh-CN" altLang="en-US" sz="2000" b="1" dirty="0">
              <a:latin typeface="Times New Roman" pitchFamily="18" charset="0"/>
              <a:cs typeface="Times New Roman" pitchFamily="18" charset="0"/>
              <a:sym typeface="+mn-lt"/>
            </a:endParaRPr>
          </a:p>
        </p:txBody>
      </p:sp>
      <p:sp>
        <p:nvSpPr>
          <p:cNvPr id="6" name="TextBox 24"/>
          <p:cNvSpPr>
            <a:spLocks noChangeArrowheads="1"/>
          </p:cNvSpPr>
          <p:nvPr/>
        </p:nvSpPr>
        <p:spPr bwMode="auto">
          <a:xfrm>
            <a:off x="4427868" y="3149375"/>
            <a:ext cx="307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latin typeface="Times New Roman" pitchFamily="18" charset="0"/>
                <a:cs typeface="Times New Roman" pitchFamily="18" charset="0"/>
                <a:sym typeface="+mn-lt"/>
              </a:rPr>
              <a:t>神经网络</a:t>
            </a:r>
          </a:p>
        </p:txBody>
      </p:sp>
      <p:sp>
        <p:nvSpPr>
          <p:cNvPr id="7" name="TextBox 24"/>
          <p:cNvSpPr>
            <a:spLocks noChangeArrowheads="1"/>
          </p:cNvSpPr>
          <p:nvPr/>
        </p:nvSpPr>
        <p:spPr bwMode="auto">
          <a:xfrm>
            <a:off x="4427868" y="3633686"/>
            <a:ext cx="307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latin typeface="Times New Roman" pitchFamily="18" charset="0"/>
                <a:cs typeface="Times New Roman" pitchFamily="18" charset="0"/>
                <a:sym typeface="+mn-lt"/>
              </a:rPr>
              <a:t>支持向量机</a:t>
            </a:r>
            <a:r>
              <a:rPr lang="en-US" altLang="zh-CN" sz="2000" b="1" dirty="0" err="1">
                <a:latin typeface="Times New Roman" pitchFamily="18" charset="0"/>
                <a:cs typeface="Times New Roman" pitchFamily="18" charset="0"/>
                <a:sym typeface="+mn-lt"/>
              </a:rPr>
              <a:t>SVM</a:t>
            </a:r>
            <a:endParaRPr lang="zh-CN" altLang="en-US" sz="2000" b="1" dirty="0">
              <a:latin typeface="Times New Roman" pitchFamily="18" charset="0"/>
              <a:cs typeface="Times New Roman" pitchFamily="18" charset="0"/>
              <a:sym typeface="+mn-lt"/>
            </a:endParaRPr>
          </a:p>
        </p:txBody>
      </p:sp>
    </p:spTree>
    <p:extLst>
      <p:ext uri="{BB962C8B-B14F-4D97-AF65-F5344CB8AC3E}">
        <p14:creationId xmlns:p14="http://schemas.microsoft.com/office/powerpoint/2010/main" val="2742002340"/>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81410" y="701283"/>
            <a:ext cx="7462590" cy="646331"/>
          </a:xfrm>
          <a:prstGeom prst="rect">
            <a:avLst/>
          </a:prstGeom>
        </p:spPr>
        <p:txBody>
          <a:bodyPr wrap="square">
            <a:spAutoFit/>
          </a:bodyPr>
          <a:lstStyle/>
          <a:p>
            <a:r>
              <a:rPr lang="zh-CN" altLang="en-US" dirty="0"/>
              <a:t>线性</a:t>
            </a:r>
            <a:r>
              <a:rPr lang="zh-CN" altLang="en-US" b="1" dirty="0"/>
              <a:t>回归</a:t>
            </a:r>
            <a:r>
              <a:rPr lang="zh-CN" altLang="en-US" dirty="0"/>
              <a:t>（</a:t>
            </a:r>
            <a:r>
              <a:rPr lang="en-US" altLang="zh-CN" dirty="0"/>
              <a:t>Linear Regression</a:t>
            </a:r>
            <a:r>
              <a:rPr lang="zh-CN" altLang="en-US" dirty="0"/>
              <a:t>）是一种预测性的建模技术，研究的是因变量（目标）和自变量之间的线性关系，</a:t>
            </a:r>
            <a:r>
              <a:rPr lang="zh-CN" altLang="en-US" b="1" dirty="0"/>
              <a:t>因变量是连续的</a:t>
            </a:r>
            <a:r>
              <a:rPr lang="zh-CN" altLang="en-US" dirty="0"/>
              <a:t>。</a:t>
            </a:r>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9914"/>
          <a:stretch/>
        </p:blipFill>
        <p:spPr bwMode="auto">
          <a:xfrm>
            <a:off x="21813" y="1492732"/>
            <a:ext cx="4305309" cy="201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1467" t="38627" r="6488"/>
          <a:stretch/>
        </p:blipFill>
        <p:spPr bwMode="auto">
          <a:xfrm>
            <a:off x="21813" y="3569423"/>
            <a:ext cx="1525851" cy="1349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8792" y="555526"/>
            <a:ext cx="1700472"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线性回归模型</a:t>
            </a:r>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9314" y="1492732"/>
            <a:ext cx="4528175" cy="955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1773" y="2499741"/>
            <a:ext cx="4556926"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368" y="3574602"/>
            <a:ext cx="3597753"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rotWithShape="1">
          <a:blip r:embed="rId8">
            <a:extLst>
              <a:ext uri="{28A0092B-C50C-407E-A947-70E740481C1C}">
                <a14:useLocalDpi xmlns:a14="http://schemas.microsoft.com/office/drawing/2010/main" val="0"/>
              </a:ext>
            </a:extLst>
          </a:blip>
          <a:srcRect t="28030" b="42798"/>
          <a:stretch/>
        </p:blipFill>
        <p:spPr bwMode="auto">
          <a:xfrm>
            <a:off x="1832706" y="4044442"/>
            <a:ext cx="2422409" cy="399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422804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792" y="551751"/>
            <a:ext cx="1700472"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线性回归模型</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3640"/>
            <a:ext cx="9143999" cy="648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283718"/>
            <a:ext cx="3059605"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60020"/>
          <a:stretch/>
        </p:blipFill>
        <p:spPr bwMode="auto">
          <a:xfrm>
            <a:off x="-10776" y="3759372"/>
            <a:ext cx="3057512" cy="68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1" y="3118022"/>
            <a:ext cx="2810523" cy="132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849" y="2283718"/>
            <a:ext cx="2952327" cy="282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TextBox 9"/>
              <p:cNvSpPr txBox="1"/>
              <p:nvPr/>
            </p:nvSpPr>
            <p:spPr>
              <a:xfrm>
                <a:off x="1803515" y="915566"/>
                <a:ext cx="2717090" cy="346185"/>
              </a:xfrm>
              <a:prstGeom prst="rect">
                <a:avLst/>
              </a:prstGeom>
              <a:noFill/>
            </p:spPr>
            <p:txBody>
              <a:bodyPr wrap="none" lIns="0" tIns="0" rIns="0" bIns="0" rtlCol="0">
                <a:spAutoFit/>
              </a:bodyPr>
              <a:lstStyle/>
              <a:p>
                <a14:m>
                  <m:oMath xmlns:m="http://schemas.openxmlformats.org/officeDocument/2006/math">
                    <m:acc>
                      <m:accPr>
                        <m:chr m:val="̂"/>
                        <m:ctrlPr>
                          <a:rPr lang="en-US" altLang="zh-CN" sz="2000" b="1" i="1" smtClean="0">
                            <a:solidFill>
                              <a:schemeClr val="tx1"/>
                            </a:solidFill>
                            <a:latin typeface="Cambria Math" panose="02040503050406030204" pitchFamily="18" charset="0"/>
                            <a:ea typeface="微软雅黑" pitchFamily="34" charset="-122"/>
                          </a:rPr>
                        </m:ctrlPr>
                      </m:accPr>
                      <m:e>
                        <m:sSub>
                          <m:sSubPr>
                            <m:ctrlPr>
                              <a:rPr lang="en-US" altLang="zh-CN" sz="2000" b="1" i="1">
                                <a:solidFill>
                                  <a:schemeClr val="tx1"/>
                                </a:solidFill>
                                <a:latin typeface="Cambria Math" panose="02040503050406030204" pitchFamily="18" charset="0"/>
                                <a:ea typeface="微软雅黑" pitchFamily="34" charset="-122"/>
                              </a:rPr>
                            </m:ctrlPr>
                          </m:sSubPr>
                          <m:e>
                            <m:r>
                              <a:rPr lang="en-US" altLang="zh-CN" sz="2000" b="1" i="1">
                                <a:solidFill>
                                  <a:schemeClr val="tx1"/>
                                </a:solidFill>
                                <a:latin typeface="Cambria Math"/>
                                <a:ea typeface="微软雅黑" pitchFamily="34" charset="-122"/>
                              </a:rPr>
                              <m:t>𝒚</m:t>
                            </m:r>
                          </m:e>
                          <m:sub>
                            <m:r>
                              <a:rPr lang="en-US" altLang="zh-CN" sz="2000" b="1" i="1">
                                <a:solidFill>
                                  <a:schemeClr val="tx1"/>
                                </a:solidFill>
                                <a:latin typeface="Cambria Math"/>
                                <a:ea typeface="微软雅黑" pitchFamily="34" charset="-122"/>
                              </a:rPr>
                              <m:t>𝒊</m:t>
                            </m:r>
                          </m:sub>
                        </m:sSub>
                      </m:e>
                    </m:acc>
                    <m:r>
                      <a:rPr lang="en-US" altLang="zh-CN" sz="2000" b="1" i="1" smtClean="0">
                        <a:solidFill>
                          <a:schemeClr val="tx1"/>
                        </a:solidFill>
                        <a:latin typeface="Cambria Math"/>
                        <a:ea typeface="微软雅黑" pitchFamily="34" charset="-122"/>
                      </a:rPr>
                      <m:t>=</m:t>
                    </m:r>
                    <m:r>
                      <a:rPr lang="en-US" altLang="zh-CN" sz="2000" b="1" i="1" smtClean="0">
                        <a:solidFill>
                          <a:schemeClr val="tx1"/>
                        </a:solidFill>
                        <a:latin typeface="Cambria Math"/>
                        <a:ea typeface="微软雅黑" pitchFamily="34" charset="-122"/>
                      </a:rPr>
                      <m:t>𝒇</m:t>
                    </m:r>
                    <m:r>
                      <a:rPr lang="en-US" altLang="zh-CN" sz="2000" b="1" i="1" smtClean="0">
                        <a:solidFill>
                          <a:schemeClr val="tx1"/>
                        </a:solidFill>
                        <a:latin typeface="Cambria Math"/>
                        <a:ea typeface="微软雅黑" pitchFamily="34" charset="-122"/>
                      </a:rPr>
                      <m:t> (</m:t>
                    </m:r>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a:solidFill>
                              <a:schemeClr val="tx1"/>
                            </a:solidFill>
                            <a:latin typeface="Cambria Math"/>
                            <a:ea typeface="微软雅黑" pitchFamily="34" charset="-122"/>
                          </a:rPr>
                          <m:t>𝒙</m:t>
                        </m:r>
                      </m:e>
                      <m:sub>
                        <m:r>
                          <a:rPr lang="en-US" altLang="zh-CN" sz="2000" b="1" i="1" smtClean="0">
                            <a:solidFill>
                              <a:schemeClr val="tx1"/>
                            </a:solidFill>
                            <a:latin typeface="Cambria Math"/>
                            <a:ea typeface="微软雅黑" pitchFamily="34" charset="-122"/>
                          </a:rPr>
                          <m:t>𝒊</m:t>
                        </m:r>
                      </m:sub>
                    </m:sSub>
                    <m:r>
                      <a:rPr lang="en-US" altLang="zh-CN" sz="2000" b="1" i="1" smtClean="0">
                        <a:solidFill>
                          <a:schemeClr val="tx1"/>
                        </a:solidFill>
                        <a:latin typeface="Cambria Math"/>
                        <a:ea typeface="微软雅黑" pitchFamily="34" charset="-122"/>
                      </a:rPr>
                      <m:t>)</m:t>
                    </m:r>
                  </m:oMath>
                </a14:m>
                <a:r>
                  <a:rPr lang="en-US" altLang="zh-CN" sz="2000" b="1" i="1" dirty="0">
                    <a:solidFill>
                      <a:schemeClr val="tx1"/>
                    </a:solidFill>
                    <a:latin typeface="微软雅黑" pitchFamily="34" charset="-122"/>
                    <a:ea typeface="微软雅黑" pitchFamily="34" charset="-122"/>
                  </a:rPr>
                  <a:t>=</a:t>
                </a:r>
                <a14:m>
                  <m:oMath xmlns:m="http://schemas.openxmlformats.org/officeDocument/2006/math">
                    <m:nary>
                      <m:naryPr>
                        <m:chr m:val="∑"/>
                        <m:limLoc m:val="subSup"/>
                        <m:supHide m:val="on"/>
                        <m:ctrlPr>
                          <a:rPr lang="en-US" altLang="zh-CN" sz="2000" b="1" i="1">
                            <a:latin typeface="Cambria Math" panose="02040503050406030204" pitchFamily="18" charset="0"/>
                            <a:ea typeface="微软雅黑" pitchFamily="34" charset="-122"/>
                          </a:rPr>
                        </m:ctrlPr>
                      </m:naryPr>
                      <m:sub>
                        <m:r>
                          <m:rPr>
                            <m:brk m:alnAt="9"/>
                          </m:rPr>
                          <a:rPr lang="en-US" altLang="zh-CN" sz="2000" b="1" i="1">
                            <a:latin typeface="Cambria Math"/>
                            <a:ea typeface="微软雅黑" pitchFamily="34" charset="-122"/>
                          </a:rPr>
                          <m:t>𝒋</m:t>
                        </m:r>
                      </m:sub>
                      <m:sup/>
                      <m:e>
                        <m:sSub>
                          <m:sSubPr>
                            <m:ctrlPr>
                              <a:rPr lang="en-US" altLang="zh-CN" sz="2000" i="1" smtClean="0">
                                <a:latin typeface="Cambria Math" panose="02040503050406030204" pitchFamily="18" charset="0"/>
                                <a:ea typeface="微软雅黑" pitchFamily="34" charset="-122"/>
                              </a:rPr>
                            </m:ctrlPr>
                          </m:sSubPr>
                          <m:e>
                            <m:r>
                              <a:rPr lang="en-US" altLang="zh-CN" sz="2000" b="0" i="1">
                                <a:latin typeface="Cambria Math"/>
                                <a:ea typeface="微软雅黑" pitchFamily="34" charset="-122"/>
                              </a:rPr>
                              <m:t>𝑤</m:t>
                            </m:r>
                          </m:e>
                          <m:sub>
                            <m:r>
                              <a:rPr lang="en-US" altLang="zh-CN" sz="2000" b="0" i="1" smtClean="0">
                                <a:latin typeface="Cambria Math"/>
                                <a:ea typeface="微软雅黑" pitchFamily="34" charset="-122"/>
                              </a:rPr>
                              <m:t>𝑗</m:t>
                            </m:r>
                          </m:sub>
                        </m:sSub>
                        <m:sSub>
                          <m:sSubPr>
                            <m:ctrlPr>
                              <a:rPr lang="en-US" altLang="zh-CN" sz="2000" i="1" smtClean="0">
                                <a:latin typeface="Cambria Math" panose="02040503050406030204" pitchFamily="18" charset="0"/>
                                <a:ea typeface="微软雅黑" pitchFamily="34" charset="-122"/>
                              </a:rPr>
                            </m:ctrlPr>
                          </m:sSubPr>
                          <m:e>
                            <m:r>
                              <a:rPr lang="en-US" altLang="zh-CN" sz="2000" b="0" i="1" smtClean="0">
                                <a:latin typeface="Cambria Math"/>
                                <a:ea typeface="微软雅黑" pitchFamily="34" charset="-122"/>
                              </a:rPr>
                              <m:t>𝑥</m:t>
                            </m:r>
                          </m:e>
                          <m:sub>
                            <m:r>
                              <a:rPr lang="en-US" altLang="zh-CN" sz="2000" b="0" i="1" smtClean="0">
                                <a:latin typeface="Cambria Math"/>
                                <a:ea typeface="微软雅黑" pitchFamily="34" charset="-122"/>
                              </a:rPr>
                              <m:t>𝑖𝑗</m:t>
                            </m:r>
                          </m:sub>
                        </m:sSub>
                        <m:r>
                          <a:rPr lang="en-US" altLang="zh-CN" sz="2000" b="0" i="1" smtClean="0">
                            <a:latin typeface="Cambria Math"/>
                            <a:ea typeface="微软雅黑" pitchFamily="34" charset="-122"/>
                          </a:rPr>
                          <m:t>+</m:t>
                        </m:r>
                        <m:r>
                          <a:rPr lang="en-US" altLang="zh-CN" sz="2000" b="0" i="1" smtClean="0">
                            <a:latin typeface="Cambria Math"/>
                            <a:ea typeface="微软雅黑" pitchFamily="34" charset="-122"/>
                          </a:rPr>
                          <m:t>𝑏</m:t>
                        </m:r>
                      </m:e>
                    </m:nary>
                  </m:oMath>
                </a14:m>
                <a:endParaRPr lang="zh-CN" altLang="en-US" sz="2000" b="1" i="1" dirty="0">
                  <a:solidFill>
                    <a:schemeClr val="tx1"/>
                  </a:solidFill>
                  <a:latin typeface="微软雅黑" pitchFamily="34" charset="-122"/>
                  <a:ea typeface="微软雅黑" pitchFamily="34" charset="-122"/>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803515" y="915566"/>
                <a:ext cx="2717090" cy="346185"/>
              </a:xfrm>
              <a:prstGeom prst="rect">
                <a:avLst/>
              </a:prstGeom>
              <a:blipFill rotWithShape="1">
                <a:blip r:embed="rId8"/>
                <a:stretch>
                  <a:fillRect l="-3587" t="-152632" r="-2242" b="-215789"/>
                </a:stretch>
              </a:blipFill>
            </p:spPr>
            <p:txBody>
              <a:bodyPr/>
              <a:lstStyle/>
              <a:p>
                <a:r>
                  <a:rPr lang="zh-CN" altLang="en-US">
                    <a:noFill/>
                  </a:rPr>
                  <a:t> </a:t>
                </a:r>
              </a:p>
            </p:txBody>
          </p:sp>
        </mc:Fallback>
      </mc:AlternateContent>
      <p:pic>
        <p:nvPicPr>
          <p:cNvPr id="1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6377" y="713396"/>
            <a:ext cx="4587622" cy="850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5573" t="64084" r="7007" b="90"/>
          <a:stretch/>
        </p:blipFill>
        <p:spPr bwMode="auto">
          <a:xfrm>
            <a:off x="6300192" y="2297865"/>
            <a:ext cx="2769589" cy="6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右箭头 1"/>
          <p:cNvSpPr/>
          <p:nvPr/>
        </p:nvSpPr>
        <p:spPr>
          <a:xfrm>
            <a:off x="2987823" y="4011910"/>
            <a:ext cx="216025"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2"/>
          <p:cNvSpPr/>
          <p:nvPr/>
        </p:nvSpPr>
        <p:spPr>
          <a:xfrm>
            <a:off x="7668344" y="2931790"/>
            <a:ext cx="216024" cy="198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02984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958456" y="1564363"/>
            <a:ext cx="7645992" cy="3579137"/>
            <a:chOff x="1016000" y="1460500"/>
            <a:chExt cx="10769600" cy="4743450"/>
          </a:xfrm>
        </p:grpSpPr>
        <p:grpSp>
          <p:nvGrpSpPr>
            <p:cNvPr id="2" name="Group 3"/>
            <p:cNvGrpSpPr>
              <a:grpSpLocks/>
            </p:cNvGrpSpPr>
            <p:nvPr/>
          </p:nvGrpSpPr>
          <p:grpSpPr bwMode="auto">
            <a:xfrm>
              <a:off x="1016078" y="1460500"/>
              <a:ext cx="5241450" cy="4340224"/>
              <a:chOff x="624" y="1007"/>
              <a:chExt cx="2476" cy="2734"/>
            </a:xfrm>
          </p:grpSpPr>
          <p:graphicFrame>
            <p:nvGraphicFramePr>
              <p:cNvPr id="3" name="Object 4"/>
              <p:cNvGraphicFramePr>
                <a:graphicFrameLocks noChangeAspect="1"/>
              </p:cNvGraphicFramePr>
              <p:nvPr>
                <p:extLst>
                  <p:ext uri="{D42A27DB-BD31-4B8C-83A1-F6EECF244321}">
                    <p14:modId xmlns:p14="http://schemas.microsoft.com/office/powerpoint/2010/main" val="669960777"/>
                  </p:ext>
                </p:extLst>
              </p:nvPr>
            </p:nvGraphicFramePr>
            <p:xfrm>
              <a:off x="624" y="1418"/>
              <a:ext cx="2246" cy="2323"/>
            </p:xfrm>
            <a:graphic>
              <a:graphicData uri="http://schemas.openxmlformats.org/presentationml/2006/ole">
                <mc:AlternateContent xmlns:mc="http://schemas.openxmlformats.org/markup-compatibility/2006">
                  <mc:Choice xmlns:v="urn:schemas-microsoft-com:vml" Requires="v">
                    <p:oleObj name="文档" r:id="rId3" imgW="5392939" imgH="5780203" progId="Word.Document.8">
                      <p:embed/>
                    </p:oleObj>
                  </mc:Choice>
                  <mc:Fallback>
                    <p:oleObj name="文档" r:id="rId3" imgW="5392939" imgH="5780203"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1418"/>
                            <a:ext cx="2246" cy="2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6"/>
              <p:cNvSpPr txBox="1">
                <a:spLocks noChangeArrowheads="1"/>
              </p:cNvSpPr>
              <p:nvPr/>
            </p:nvSpPr>
            <p:spPr bwMode="auto">
              <a:xfrm rot="20900130">
                <a:off x="938" y="1007"/>
                <a:ext cx="1131"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spcBef>
                    <a:spcPct val="20000"/>
                  </a:spcBef>
                  <a:buClr>
                    <a:schemeClr val="accent2"/>
                  </a:buClr>
                  <a:buSzPct val="75000"/>
                  <a:buFont typeface="Monotype Sorts"/>
                  <a:buNone/>
                </a:pPr>
                <a:r>
                  <a:rPr lang="en-US" altLang="zh-CN" sz="1600" b="1" dirty="0">
                    <a:solidFill>
                      <a:srgbClr val="006600"/>
                    </a:solidFill>
                    <a:latin typeface="Arial" pitchFamily="34" charset="0"/>
                  </a:rPr>
                  <a:t>categorical</a:t>
                </a:r>
                <a:endParaRPr lang="en-US" altLang="zh-CN" sz="1600" b="1" dirty="0">
                  <a:solidFill>
                    <a:schemeClr val="bg2"/>
                  </a:solidFill>
                  <a:latin typeface="Arial" pitchFamily="34" charset="0"/>
                </a:endParaRPr>
              </a:p>
            </p:txBody>
          </p:sp>
          <p:sp>
            <p:nvSpPr>
              <p:cNvPr id="6" name="Text Box 7"/>
              <p:cNvSpPr txBox="1">
                <a:spLocks noChangeArrowheads="1"/>
              </p:cNvSpPr>
              <p:nvPr/>
            </p:nvSpPr>
            <p:spPr bwMode="auto">
              <a:xfrm rot="20671529">
                <a:off x="1776" y="1038"/>
                <a:ext cx="1131"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spcBef>
                    <a:spcPct val="20000"/>
                  </a:spcBef>
                  <a:buClr>
                    <a:schemeClr val="accent2"/>
                  </a:buClr>
                  <a:buSzPct val="75000"/>
                  <a:buFont typeface="Monotype Sorts"/>
                  <a:buNone/>
                </a:pPr>
                <a:r>
                  <a:rPr lang="en-US" altLang="zh-CN" sz="1600" b="1" dirty="0">
                    <a:solidFill>
                      <a:srgbClr val="006600"/>
                    </a:solidFill>
                    <a:latin typeface="Arial" pitchFamily="34" charset="0"/>
                  </a:rPr>
                  <a:t>continuous</a:t>
                </a:r>
                <a:endParaRPr lang="en-US" altLang="zh-CN" sz="1600" b="1" dirty="0">
                  <a:solidFill>
                    <a:schemeClr val="bg2"/>
                  </a:solidFill>
                  <a:latin typeface="Arial" pitchFamily="34" charset="0"/>
                </a:endParaRPr>
              </a:p>
            </p:txBody>
          </p:sp>
          <p:sp>
            <p:nvSpPr>
              <p:cNvPr id="7" name="Text Box 8"/>
              <p:cNvSpPr txBox="1">
                <a:spLocks noChangeArrowheads="1"/>
              </p:cNvSpPr>
              <p:nvPr/>
            </p:nvSpPr>
            <p:spPr bwMode="auto">
              <a:xfrm>
                <a:off x="2508" y="1157"/>
                <a:ext cx="592"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spcBef>
                    <a:spcPct val="20000"/>
                  </a:spcBef>
                  <a:buClr>
                    <a:schemeClr val="accent2"/>
                  </a:buClr>
                  <a:buSzPct val="75000"/>
                  <a:buFont typeface="Monotype Sorts"/>
                  <a:buNone/>
                </a:pPr>
                <a:r>
                  <a:rPr lang="en-US" altLang="zh-CN" sz="1600" b="1" dirty="0">
                    <a:solidFill>
                      <a:srgbClr val="006600"/>
                    </a:solidFill>
                    <a:latin typeface="Arial" pitchFamily="34" charset="0"/>
                  </a:rPr>
                  <a:t>class</a:t>
                </a:r>
                <a:endParaRPr lang="en-US" altLang="zh-CN" sz="1600" b="1" dirty="0">
                  <a:solidFill>
                    <a:schemeClr val="bg2"/>
                  </a:solidFill>
                  <a:latin typeface="Arial" pitchFamily="34" charset="0"/>
                </a:endParaRPr>
              </a:p>
            </p:txBody>
          </p:sp>
        </p:grpSp>
        <p:sp>
          <p:nvSpPr>
            <p:cNvPr id="8" name="Line 9"/>
            <p:cNvSpPr>
              <a:spLocks noChangeShapeType="1"/>
            </p:cNvSpPr>
            <p:nvPr/>
          </p:nvSpPr>
          <p:spPr bwMode="auto">
            <a:xfrm>
              <a:off x="9288463" y="4505325"/>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0"/>
            <p:cNvSpPr>
              <a:spLocks noChangeShapeType="1"/>
            </p:cNvSpPr>
            <p:nvPr/>
          </p:nvSpPr>
          <p:spPr bwMode="auto">
            <a:xfrm flipH="1">
              <a:off x="7780338" y="4505325"/>
              <a:ext cx="43180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1"/>
            <p:cNvSpPr>
              <a:spLocks noChangeShapeType="1"/>
            </p:cNvSpPr>
            <p:nvPr/>
          </p:nvSpPr>
          <p:spPr bwMode="auto">
            <a:xfrm flipH="1">
              <a:off x="8642350" y="3711575"/>
              <a:ext cx="538163"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2"/>
            <p:cNvSpPr>
              <a:spLocks noChangeShapeType="1"/>
            </p:cNvSpPr>
            <p:nvPr/>
          </p:nvSpPr>
          <p:spPr bwMode="auto">
            <a:xfrm>
              <a:off x="10256838" y="3711575"/>
              <a:ext cx="646112"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3"/>
            <p:cNvSpPr>
              <a:spLocks noChangeShapeType="1"/>
            </p:cNvSpPr>
            <p:nvPr/>
          </p:nvSpPr>
          <p:spPr bwMode="auto">
            <a:xfrm>
              <a:off x="8858250" y="2984500"/>
              <a:ext cx="754063"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4"/>
            <p:cNvSpPr>
              <a:spLocks noChangeShapeType="1"/>
            </p:cNvSpPr>
            <p:nvPr/>
          </p:nvSpPr>
          <p:spPr bwMode="auto">
            <a:xfrm flipH="1">
              <a:off x="7027863" y="2984500"/>
              <a:ext cx="752475"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5"/>
            <p:cNvSpPr txBox="1">
              <a:spLocks noChangeArrowheads="1"/>
            </p:cNvSpPr>
            <p:nvPr/>
          </p:nvSpPr>
          <p:spPr bwMode="auto">
            <a:xfrm>
              <a:off x="7716838" y="2720975"/>
              <a:ext cx="1249362"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spcBef>
                  <a:spcPct val="20000"/>
                </a:spcBef>
                <a:buClr>
                  <a:schemeClr val="accent2"/>
                </a:buClr>
                <a:buSzPct val="75000"/>
                <a:buFont typeface="Monotype Sorts"/>
                <a:buNone/>
              </a:pPr>
              <a:r>
                <a:rPr lang="en-US" altLang="zh-CN" sz="1600" b="1">
                  <a:solidFill>
                    <a:srgbClr val="2D1993"/>
                  </a:solidFill>
                  <a:latin typeface="Arial" pitchFamily="34" charset="0"/>
                </a:rPr>
                <a:t>Refund</a:t>
              </a:r>
              <a:endParaRPr lang="en-US" altLang="zh-CN" sz="1600">
                <a:solidFill>
                  <a:schemeClr val="bg2"/>
                </a:solidFill>
                <a:latin typeface="Arial" pitchFamily="34" charset="0"/>
              </a:endParaRPr>
            </a:p>
          </p:txBody>
        </p:sp>
        <p:sp>
          <p:nvSpPr>
            <p:cNvPr id="15" name="Text Box 16"/>
            <p:cNvSpPr txBox="1">
              <a:spLocks noChangeArrowheads="1"/>
            </p:cNvSpPr>
            <p:nvPr/>
          </p:nvSpPr>
          <p:spPr bwMode="auto">
            <a:xfrm>
              <a:off x="9072563" y="3448050"/>
              <a:ext cx="124618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spcBef>
                  <a:spcPct val="20000"/>
                </a:spcBef>
                <a:buClr>
                  <a:schemeClr val="accent2"/>
                </a:buClr>
                <a:buSzPct val="75000"/>
                <a:buFont typeface="Monotype Sorts"/>
                <a:buNone/>
              </a:pPr>
              <a:r>
                <a:rPr lang="en-US" altLang="zh-CN" sz="1600" b="1">
                  <a:solidFill>
                    <a:srgbClr val="2D1993"/>
                  </a:solidFill>
                  <a:latin typeface="Arial" pitchFamily="34" charset="0"/>
                </a:rPr>
                <a:t>MarSt</a:t>
              </a:r>
              <a:endParaRPr lang="en-US" altLang="zh-CN" sz="1600">
                <a:solidFill>
                  <a:schemeClr val="bg2"/>
                </a:solidFill>
                <a:latin typeface="Arial" pitchFamily="34" charset="0"/>
              </a:endParaRPr>
            </a:p>
          </p:txBody>
        </p:sp>
        <p:sp>
          <p:nvSpPr>
            <p:cNvPr id="16" name="Text Box 17"/>
            <p:cNvSpPr txBox="1">
              <a:spLocks noChangeArrowheads="1"/>
            </p:cNvSpPr>
            <p:nvPr/>
          </p:nvSpPr>
          <p:spPr bwMode="auto">
            <a:xfrm>
              <a:off x="8104188" y="4240213"/>
              <a:ext cx="1292225"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spcBef>
                  <a:spcPct val="20000"/>
                </a:spcBef>
                <a:buClr>
                  <a:schemeClr val="accent2"/>
                </a:buClr>
                <a:buSzPct val="75000"/>
                <a:buFont typeface="Monotype Sorts"/>
                <a:buNone/>
              </a:pPr>
              <a:r>
                <a:rPr lang="en-US" altLang="zh-CN" sz="1600" b="1">
                  <a:solidFill>
                    <a:srgbClr val="2D1993"/>
                  </a:solidFill>
                  <a:latin typeface="Arial" pitchFamily="34" charset="0"/>
                </a:rPr>
                <a:t>TaxInc</a:t>
              </a:r>
              <a:endParaRPr lang="en-US" altLang="zh-CN" sz="1600">
                <a:solidFill>
                  <a:schemeClr val="bg2"/>
                </a:solidFill>
                <a:latin typeface="Arial" pitchFamily="34" charset="0"/>
              </a:endParaRPr>
            </a:p>
          </p:txBody>
        </p:sp>
        <p:sp>
          <p:nvSpPr>
            <p:cNvPr id="17" name="AutoShape 18"/>
            <p:cNvSpPr>
              <a:spLocks noChangeArrowheads="1"/>
            </p:cNvSpPr>
            <p:nvPr/>
          </p:nvSpPr>
          <p:spPr bwMode="auto">
            <a:xfrm>
              <a:off x="9340850" y="5029200"/>
              <a:ext cx="836613" cy="36671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9"/>
            <p:cNvSpPr txBox="1">
              <a:spLocks noChangeArrowheads="1"/>
            </p:cNvSpPr>
            <p:nvPr/>
          </p:nvSpPr>
          <p:spPr bwMode="auto">
            <a:xfrm>
              <a:off x="9239250" y="5029200"/>
              <a:ext cx="914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spcBef>
                  <a:spcPct val="20000"/>
                </a:spcBef>
                <a:buClr>
                  <a:schemeClr val="accent2"/>
                </a:buClr>
                <a:buSzPct val="75000"/>
                <a:buFont typeface="Monotype Sorts"/>
                <a:buNone/>
              </a:pPr>
              <a:r>
                <a:rPr lang="en-US" altLang="zh-CN" sz="1600" b="1">
                  <a:solidFill>
                    <a:srgbClr val="800000"/>
                  </a:solidFill>
                  <a:latin typeface="Arial" pitchFamily="34" charset="0"/>
                </a:rPr>
                <a:t>YES</a:t>
              </a:r>
              <a:endParaRPr lang="en-US" altLang="zh-CN" sz="1600">
                <a:solidFill>
                  <a:schemeClr val="bg2"/>
                </a:solidFill>
                <a:latin typeface="Arial" pitchFamily="34" charset="0"/>
              </a:endParaRPr>
            </a:p>
          </p:txBody>
        </p:sp>
        <p:sp>
          <p:nvSpPr>
            <p:cNvPr id="19" name="AutoShape 20"/>
            <p:cNvSpPr>
              <a:spLocks noChangeArrowheads="1"/>
            </p:cNvSpPr>
            <p:nvPr/>
          </p:nvSpPr>
          <p:spPr bwMode="auto">
            <a:xfrm>
              <a:off x="7351713" y="5046663"/>
              <a:ext cx="871537" cy="3635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21"/>
            <p:cNvSpPr txBox="1">
              <a:spLocks noChangeArrowheads="1"/>
            </p:cNvSpPr>
            <p:nvPr/>
          </p:nvSpPr>
          <p:spPr bwMode="auto">
            <a:xfrm>
              <a:off x="7559675" y="5032375"/>
              <a:ext cx="492125"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spcBef>
                  <a:spcPct val="20000"/>
                </a:spcBef>
                <a:buClr>
                  <a:schemeClr val="accent2"/>
                </a:buClr>
                <a:buSzPct val="75000"/>
                <a:buFont typeface="Monotype Sorts"/>
                <a:buNone/>
              </a:pPr>
              <a:r>
                <a:rPr lang="en-US" altLang="zh-CN" sz="1600" b="1">
                  <a:solidFill>
                    <a:srgbClr val="800000"/>
                  </a:solidFill>
                  <a:latin typeface="Arial" pitchFamily="34" charset="0"/>
                </a:rPr>
                <a:t>NO</a:t>
              </a:r>
              <a:endParaRPr lang="en-US" altLang="zh-CN" sz="1600">
                <a:solidFill>
                  <a:schemeClr val="bg2"/>
                </a:solidFill>
                <a:latin typeface="Arial" pitchFamily="34" charset="0"/>
              </a:endParaRPr>
            </a:p>
          </p:txBody>
        </p:sp>
        <p:sp>
          <p:nvSpPr>
            <p:cNvPr id="21" name="AutoShape 22"/>
            <p:cNvSpPr>
              <a:spLocks noChangeArrowheads="1"/>
            </p:cNvSpPr>
            <p:nvPr/>
          </p:nvSpPr>
          <p:spPr bwMode="auto">
            <a:xfrm>
              <a:off x="6597650" y="3462338"/>
              <a:ext cx="914400" cy="347662"/>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3"/>
            <p:cNvSpPr txBox="1">
              <a:spLocks noChangeArrowheads="1"/>
            </p:cNvSpPr>
            <p:nvPr/>
          </p:nvSpPr>
          <p:spPr bwMode="auto">
            <a:xfrm>
              <a:off x="6804025" y="3448050"/>
              <a:ext cx="492125"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spcBef>
                  <a:spcPct val="20000"/>
                </a:spcBef>
                <a:buClr>
                  <a:schemeClr val="accent2"/>
                </a:buClr>
                <a:buSzPct val="75000"/>
                <a:buFont typeface="Monotype Sorts"/>
                <a:buNone/>
              </a:pPr>
              <a:r>
                <a:rPr lang="en-US" altLang="zh-CN" sz="1600" b="1">
                  <a:solidFill>
                    <a:srgbClr val="800000"/>
                  </a:solidFill>
                  <a:latin typeface="Arial" pitchFamily="34" charset="0"/>
                </a:rPr>
                <a:t>NO</a:t>
              </a:r>
              <a:endParaRPr lang="en-US" altLang="zh-CN" sz="1600">
                <a:solidFill>
                  <a:srgbClr val="00FFFF"/>
                </a:solidFill>
                <a:latin typeface="Arial" pitchFamily="34" charset="0"/>
              </a:endParaRPr>
            </a:p>
          </p:txBody>
        </p:sp>
        <p:sp>
          <p:nvSpPr>
            <p:cNvPr id="23" name="AutoShape 24"/>
            <p:cNvSpPr>
              <a:spLocks noChangeArrowheads="1"/>
            </p:cNvSpPr>
            <p:nvPr/>
          </p:nvSpPr>
          <p:spPr bwMode="auto">
            <a:xfrm>
              <a:off x="10458450" y="4267200"/>
              <a:ext cx="914400" cy="38100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5"/>
            <p:cNvSpPr txBox="1">
              <a:spLocks noChangeArrowheads="1"/>
            </p:cNvSpPr>
            <p:nvPr/>
          </p:nvSpPr>
          <p:spPr bwMode="auto">
            <a:xfrm>
              <a:off x="10639425" y="4267200"/>
              <a:ext cx="492125"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spcBef>
                  <a:spcPct val="20000"/>
                </a:spcBef>
                <a:buClr>
                  <a:schemeClr val="accent2"/>
                </a:buClr>
                <a:buSzPct val="75000"/>
                <a:buFont typeface="Monotype Sorts"/>
                <a:buNone/>
              </a:pPr>
              <a:r>
                <a:rPr lang="en-US" altLang="zh-CN" sz="1600" b="1">
                  <a:solidFill>
                    <a:srgbClr val="800000"/>
                  </a:solidFill>
                  <a:latin typeface="Arial" pitchFamily="34" charset="0"/>
                </a:rPr>
                <a:t>NO</a:t>
              </a:r>
              <a:endParaRPr lang="en-US" altLang="zh-CN" sz="1600">
                <a:solidFill>
                  <a:schemeClr val="bg2"/>
                </a:solidFill>
                <a:latin typeface="Arial" pitchFamily="34" charset="0"/>
              </a:endParaRPr>
            </a:p>
          </p:txBody>
        </p:sp>
        <p:sp>
          <p:nvSpPr>
            <p:cNvPr id="25" name="Text Box 26"/>
            <p:cNvSpPr txBox="1">
              <a:spLocks noChangeArrowheads="1"/>
            </p:cNvSpPr>
            <p:nvPr/>
          </p:nvSpPr>
          <p:spPr bwMode="auto">
            <a:xfrm>
              <a:off x="6940550" y="2984500"/>
              <a:ext cx="519113"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spcBef>
                  <a:spcPct val="20000"/>
                </a:spcBef>
                <a:buClr>
                  <a:schemeClr val="accent2"/>
                </a:buClr>
                <a:buSzPct val="75000"/>
                <a:buFont typeface="Monotype Sorts"/>
                <a:buNone/>
              </a:pPr>
              <a:r>
                <a:rPr lang="en-US" altLang="zh-CN" sz="1600">
                  <a:latin typeface="Arial" pitchFamily="34" charset="0"/>
                </a:rPr>
                <a:t>Yes</a:t>
              </a:r>
              <a:endParaRPr lang="en-US" altLang="zh-CN" sz="1600">
                <a:solidFill>
                  <a:schemeClr val="bg2"/>
                </a:solidFill>
                <a:latin typeface="Arial" pitchFamily="34" charset="0"/>
              </a:endParaRPr>
            </a:p>
          </p:txBody>
        </p:sp>
        <p:sp>
          <p:nvSpPr>
            <p:cNvPr id="26" name="Text Box 27"/>
            <p:cNvSpPr txBox="1">
              <a:spLocks noChangeArrowheads="1"/>
            </p:cNvSpPr>
            <p:nvPr/>
          </p:nvSpPr>
          <p:spPr bwMode="auto">
            <a:xfrm>
              <a:off x="9378950" y="2984500"/>
              <a:ext cx="446088"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spcBef>
                  <a:spcPct val="20000"/>
                </a:spcBef>
                <a:buClr>
                  <a:schemeClr val="accent2"/>
                </a:buClr>
                <a:buSzPct val="75000"/>
                <a:buFont typeface="Monotype Sorts"/>
                <a:buNone/>
              </a:pPr>
              <a:r>
                <a:rPr lang="en-US" altLang="zh-CN" sz="1600">
                  <a:latin typeface="Arial" pitchFamily="34" charset="0"/>
                </a:rPr>
                <a:t>No</a:t>
              </a:r>
              <a:endParaRPr lang="en-US" altLang="zh-CN" sz="1600">
                <a:solidFill>
                  <a:schemeClr val="bg2"/>
                </a:solidFill>
                <a:latin typeface="Arial" pitchFamily="34" charset="0"/>
              </a:endParaRPr>
            </a:p>
          </p:txBody>
        </p:sp>
        <p:sp>
          <p:nvSpPr>
            <p:cNvPr id="27" name="Text Box 28"/>
            <p:cNvSpPr txBox="1">
              <a:spLocks noChangeArrowheads="1"/>
            </p:cNvSpPr>
            <p:nvPr/>
          </p:nvSpPr>
          <p:spPr bwMode="auto">
            <a:xfrm>
              <a:off x="10847388" y="3749675"/>
              <a:ext cx="938212"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spcBef>
                  <a:spcPct val="20000"/>
                </a:spcBef>
                <a:buClr>
                  <a:schemeClr val="accent2"/>
                </a:buClr>
                <a:buSzPct val="75000"/>
                <a:buFont typeface="Monotype Sorts"/>
                <a:buNone/>
              </a:pPr>
              <a:r>
                <a:rPr lang="en-US" altLang="zh-CN" sz="1600">
                  <a:latin typeface="Arial" pitchFamily="34" charset="0"/>
                </a:rPr>
                <a:t>Married</a:t>
              </a:r>
              <a:r>
                <a:rPr lang="en-US" altLang="zh-CN" sz="1600">
                  <a:solidFill>
                    <a:schemeClr val="bg2"/>
                  </a:solidFill>
                  <a:latin typeface="Arial" pitchFamily="34" charset="0"/>
                </a:rPr>
                <a:t> </a:t>
              </a:r>
            </a:p>
          </p:txBody>
        </p:sp>
        <p:sp>
          <p:nvSpPr>
            <p:cNvPr id="28" name="Text Box 29"/>
            <p:cNvSpPr txBox="1">
              <a:spLocks noChangeArrowheads="1"/>
            </p:cNvSpPr>
            <p:nvPr/>
          </p:nvSpPr>
          <p:spPr bwMode="auto">
            <a:xfrm>
              <a:off x="8129588" y="3778250"/>
              <a:ext cx="1674812"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spcBef>
                  <a:spcPct val="20000"/>
                </a:spcBef>
                <a:buClr>
                  <a:schemeClr val="accent2"/>
                </a:buClr>
                <a:buSzPct val="75000"/>
                <a:buFont typeface="Monotype Sorts"/>
                <a:buNone/>
              </a:pPr>
              <a:r>
                <a:rPr lang="en-US" altLang="zh-CN" sz="1600">
                  <a:latin typeface="Arial" pitchFamily="34" charset="0"/>
                </a:rPr>
                <a:t>Single, Divorced</a:t>
              </a:r>
              <a:endParaRPr lang="en-US" altLang="zh-CN" sz="1600">
                <a:solidFill>
                  <a:schemeClr val="bg2"/>
                </a:solidFill>
                <a:latin typeface="Arial" pitchFamily="34" charset="0"/>
              </a:endParaRPr>
            </a:p>
          </p:txBody>
        </p:sp>
        <p:sp>
          <p:nvSpPr>
            <p:cNvPr id="29" name="Text Box 30"/>
            <p:cNvSpPr txBox="1">
              <a:spLocks noChangeArrowheads="1"/>
            </p:cNvSpPr>
            <p:nvPr/>
          </p:nvSpPr>
          <p:spPr bwMode="auto">
            <a:xfrm>
              <a:off x="7318375" y="4570413"/>
              <a:ext cx="72707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spcBef>
                  <a:spcPct val="20000"/>
                </a:spcBef>
                <a:buClr>
                  <a:schemeClr val="accent2"/>
                </a:buClr>
                <a:buSzPct val="75000"/>
                <a:buFont typeface="Monotype Sorts"/>
                <a:buNone/>
              </a:pPr>
              <a:r>
                <a:rPr lang="en-US" altLang="zh-CN" sz="1600" dirty="0">
                  <a:latin typeface="Arial" pitchFamily="34" charset="0"/>
                </a:rPr>
                <a:t>&lt; 80K</a:t>
              </a:r>
              <a:endParaRPr lang="en-US" altLang="zh-CN" sz="1600" dirty="0">
                <a:solidFill>
                  <a:schemeClr val="bg2"/>
                </a:solidFill>
                <a:latin typeface="Arial" pitchFamily="34" charset="0"/>
              </a:endParaRPr>
            </a:p>
          </p:txBody>
        </p:sp>
        <p:sp>
          <p:nvSpPr>
            <p:cNvPr id="30" name="Text Box 31"/>
            <p:cNvSpPr txBox="1">
              <a:spLocks noChangeArrowheads="1"/>
            </p:cNvSpPr>
            <p:nvPr/>
          </p:nvSpPr>
          <p:spPr bwMode="auto">
            <a:xfrm>
              <a:off x="9685338" y="4570413"/>
              <a:ext cx="72707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spcBef>
                  <a:spcPct val="20000"/>
                </a:spcBef>
                <a:buClr>
                  <a:schemeClr val="accent2"/>
                </a:buClr>
                <a:buSzPct val="75000"/>
                <a:buFont typeface="Monotype Sorts"/>
                <a:buNone/>
              </a:pPr>
              <a:r>
                <a:rPr lang="en-US" altLang="zh-CN" sz="1600">
                  <a:latin typeface="Arial" pitchFamily="34" charset="0"/>
                </a:rPr>
                <a:t>&gt; 80K</a:t>
              </a:r>
              <a:endParaRPr lang="en-US" altLang="zh-CN" sz="1600">
                <a:solidFill>
                  <a:schemeClr val="bg2"/>
                </a:solidFill>
                <a:latin typeface="Arial" pitchFamily="34" charset="0"/>
              </a:endParaRPr>
            </a:p>
          </p:txBody>
        </p:sp>
        <p:sp>
          <p:nvSpPr>
            <p:cNvPr id="31" name="Text Box 32"/>
            <p:cNvSpPr txBox="1">
              <a:spLocks noChangeArrowheads="1"/>
            </p:cNvSpPr>
            <p:nvPr/>
          </p:nvSpPr>
          <p:spPr bwMode="auto">
            <a:xfrm>
              <a:off x="9305925" y="1766888"/>
              <a:ext cx="2252663"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spcBef>
                  <a:spcPct val="20000"/>
                </a:spcBef>
                <a:buClr>
                  <a:schemeClr val="accent2"/>
                </a:buClr>
                <a:buSzPct val="75000"/>
                <a:buFont typeface="Monotype Sorts"/>
                <a:buNone/>
              </a:pPr>
              <a:r>
                <a:rPr lang="en-US" altLang="zh-CN" b="1" i="1" dirty="0">
                  <a:solidFill>
                    <a:srgbClr val="FF0000"/>
                  </a:solidFill>
                  <a:latin typeface="Arial" pitchFamily="34" charset="0"/>
                </a:rPr>
                <a:t>Splitting Attributes</a:t>
              </a:r>
            </a:p>
          </p:txBody>
        </p:sp>
        <p:sp>
          <p:nvSpPr>
            <p:cNvPr id="32" name="Line 33"/>
            <p:cNvSpPr>
              <a:spLocks noChangeShapeType="1"/>
            </p:cNvSpPr>
            <p:nvPr/>
          </p:nvSpPr>
          <p:spPr bwMode="auto">
            <a:xfrm flipH="1">
              <a:off x="9074150" y="2147888"/>
              <a:ext cx="715963" cy="534987"/>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34"/>
            <p:cNvSpPr>
              <a:spLocks noChangeArrowheads="1"/>
            </p:cNvSpPr>
            <p:nvPr/>
          </p:nvSpPr>
          <p:spPr bwMode="auto">
            <a:xfrm>
              <a:off x="5631752" y="3956843"/>
              <a:ext cx="1219200" cy="293688"/>
            </a:xfrm>
            <a:prstGeom prst="rightArrow">
              <a:avLst>
                <a:gd name="adj1" fmla="val 50000"/>
                <a:gd name="adj2" fmla="val 77838"/>
              </a:avLst>
            </a:prstGeom>
            <a:solidFill>
              <a:srgbClr val="CC0000"/>
            </a:solidFill>
            <a:ln w="127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5"/>
            <p:cNvSpPr>
              <a:spLocks noChangeShapeType="1"/>
            </p:cNvSpPr>
            <p:nvPr/>
          </p:nvSpPr>
          <p:spPr bwMode="auto">
            <a:xfrm>
              <a:off x="9891713" y="2147888"/>
              <a:ext cx="101600" cy="1144587"/>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36"/>
            <p:cNvSpPr txBox="1">
              <a:spLocks noChangeArrowheads="1"/>
            </p:cNvSpPr>
            <p:nvPr/>
          </p:nvSpPr>
          <p:spPr bwMode="auto">
            <a:xfrm>
              <a:off x="1016000" y="5867400"/>
              <a:ext cx="3352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lnSpc>
                  <a:spcPct val="80000"/>
                </a:lnSpc>
                <a:spcBef>
                  <a:spcPct val="20000"/>
                </a:spcBef>
                <a:buClr>
                  <a:schemeClr val="accent2"/>
                </a:buClr>
                <a:buSzPct val="75000"/>
                <a:buFont typeface="Monotype Sorts"/>
                <a:buNone/>
              </a:pPr>
              <a:r>
                <a:rPr lang="zh-CN" altLang="en-US" sz="2000" b="1" dirty="0">
                  <a:solidFill>
                    <a:schemeClr val="tx2"/>
                  </a:solidFill>
                  <a:latin typeface="Arial" pitchFamily="34" charset="0"/>
                </a:rPr>
                <a:t>训练数据</a:t>
              </a:r>
              <a:endParaRPr lang="zh-CN" altLang="en-US" sz="2000" dirty="0">
                <a:solidFill>
                  <a:schemeClr val="bg2"/>
                </a:solidFill>
                <a:latin typeface="Arial" pitchFamily="34" charset="0"/>
              </a:endParaRPr>
            </a:p>
          </p:txBody>
        </p:sp>
        <p:sp>
          <p:nvSpPr>
            <p:cNvPr id="36" name="Text Box 37"/>
            <p:cNvSpPr txBox="1">
              <a:spLocks noChangeArrowheads="1"/>
            </p:cNvSpPr>
            <p:nvPr/>
          </p:nvSpPr>
          <p:spPr bwMode="auto">
            <a:xfrm>
              <a:off x="6705600" y="5835650"/>
              <a:ext cx="4165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lnSpc>
                  <a:spcPct val="80000"/>
                </a:lnSpc>
                <a:spcBef>
                  <a:spcPct val="20000"/>
                </a:spcBef>
                <a:buClr>
                  <a:schemeClr val="accent2"/>
                </a:buClr>
                <a:buSzPct val="75000"/>
                <a:buFont typeface="Monotype Sorts"/>
                <a:buNone/>
              </a:pPr>
              <a:r>
                <a:rPr lang="zh-CN" altLang="en-US" sz="2000" b="1">
                  <a:solidFill>
                    <a:schemeClr val="tx2"/>
                  </a:solidFill>
                  <a:latin typeface="Arial" pitchFamily="34" charset="0"/>
                </a:rPr>
                <a:t>模型</a:t>
              </a:r>
              <a:r>
                <a:rPr lang="en-US" altLang="zh-CN" sz="2000" b="1">
                  <a:solidFill>
                    <a:schemeClr val="tx2"/>
                  </a:solidFill>
                  <a:latin typeface="Arial" pitchFamily="34" charset="0"/>
                </a:rPr>
                <a:t>:  </a:t>
              </a:r>
              <a:r>
                <a:rPr lang="zh-CN" altLang="en-US" sz="2000" b="1">
                  <a:solidFill>
                    <a:schemeClr val="tx2"/>
                  </a:solidFill>
                  <a:latin typeface="Arial" pitchFamily="34" charset="0"/>
                </a:rPr>
                <a:t>决策树</a:t>
              </a:r>
              <a:endParaRPr lang="zh-CN" altLang="en-US" sz="2000">
                <a:solidFill>
                  <a:schemeClr val="bg2"/>
                </a:solidFill>
                <a:latin typeface="Arial" pitchFamily="34" charset="0"/>
              </a:endParaRPr>
            </a:p>
          </p:txBody>
        </p:sp>
      </p:grpSp>
      <p:sp>
        <p:nvSpPr>
          <p:cNvPr id="38" name="矩形 37"/>
          <p:cNvSpPr/>
          <p:nvPr/>
        </p:nvSpPr>
        <p:spPr>
          <a:xfrm>
            <a:off x="-8792" y="573872"/>
            <a:ext cx="1628464" cy="463588"/>
          </a:xfrm>
          <a:prstGeom prst="rect">
            <a:avLst/>
          </a:prstGeom>
          <a:solidFill>
            <a:srgbClr val="C00000"/>
          </a:solidFill>
        </p:spPr>
        <p:txBody>
          <a:bodyPr wrap="square" anchor="ctr" anchorCtr="0">
            <a:spAutoFit/>
          </a:bodyPr>
          <a:lstStyle/>
          <a:p>
            <a:pPr algn="ctr">
              <a:lnSpc>
                <a:spcPct val="150000"/>
              </a:lnSpc>
            </a:pPr>
            <a:r>
              <a:rPr lang="zh-CN" altLang="en-US" b="1" dirty="0">
                <a:solidFill>
                  <a:schemeClr val="bg1"/>
                </a:solidFill>
              </a:rPr>
              <a:t>决策树</a:t>
            </a:r>
            <a:endParaRPr lang="zh-CN" altLang="en-US" sz="1800" b="1" dirty="0">
              <a:solidFill>
                <a:schemeClr val="bg1"/>
              </a:solidFill>
            </a:endParaRPr>
          </a:p>
        </p:txBody>
      </p:sp>
      <p:sp>
        <p:nvSpPr>
          <p:cNvPr id="39" name="矩形 38"/>
          <p:cNvSpPr/>
          <p:nvPr/>
        </p:nvSpPr>
        <p:spPr>
          <a:xfrm>
            <a:off x="1617564" y="700418"/>
            <a:ext cx="7526435" cy="923330"/>
          </a:xfrm>
          <a:prstGeom prst="rect">
            <a:avLst/>
          </a:prstGeom>
        </p:spPr>
        <p:txBody>
          <a:bodyPr wrap="square">
            <a:spAutoFit/>
          </a:bodyPr>
          <a:lstStyle/>
          <a:p>
            <a:r>
              <a:rPr lang="zh-CN" altLang="en-US" dirty="0"/>
              <a:t>决策树</a:t>
            </a:r>
            <a:r>
              <a:rPr lang="en-US" altLang="zh-CN" dirty="0"/>
              <a:t>(Decision Tree)</a:t>
            </a:r>
            <a:r>
              <a:rPr lang="zh-CN" altLang="en-US" dirty="0"/>
              <a:t>是一种非参数的有监督学习，它能够从一系列有特征有标签的数据中总结出</a:t>
            </a:r>
            <a:r>
              <a:rPr lang="zh-CN" altLang="en-US" b="1" dirty="0"/>
              <a:t>决策规则</a:t>
            </a:r>
            <a:r>
              <a:rPr lang="zh-CN" altLang="en-US" dirty="0"/>
              <a:t>，并用树状图的结构来呈现这些规则，以解决分类和回归问题。</a:t>
            </a:r>
          </a:p>
        </p:txBody>
      </p:sp>
    </p:spTree>
    <p:extLst>
      <p:ext uri="{BB962C8B-B14F-4D97-AF65-F5344CB8AC3E}">
        <p14:creationId xmlns:p14="http://schemas.microsoft.com/office/powerpoint/2010/main" val="1300167262"/>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792" y="573872"/>
            <a:ext cx="1628464" cy="463588"/>
          </a:xfrm>
          <a:prstGeom prst="rect">
            <a:avLst/>
          </a:prstGeom>
          <a:solidFill>
            <a:srgbClr val="C00000"/>
          </a:solidFill>
        </p:spPr>
        <p:txBody>
          <a:bodyPr wrap="square" anchor="ctr" anchorCtr="0">
            <a:spAutoFit/>
          </a:bodyPr>
          <a:lstStyle/>
          <a:p>
            <a:pPr algn="ctr">
              <a:lnSpc>
                <a:spcPct val="150000"/>
              </a:lnSpc>
            </a:pPr>
            <a:r>
              <a:rPr lang="zh-CN" altLang="en-US" b="1" dirty="0">
                <a:solidFill>
                  <a:schemeClr val="bg1"/>
                </a:solidFill>
              </a:rPr>
              <a:t>决策树</a:t>
            </a:r>
            <a:endParaRPr lang="zh-CN" altLang="en-US" sz="1800" b="1" dirty="0">
              <a:solidFill>
                <a:schemeClr val="bg1"/>
              </a:solidFill>
            </a:endParaRPr>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94740"/>
            <a:ext cx="2385354" cy="2539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2374" y="2167024"/>
            <a:ext cx="5553869" cy="3042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3" y="3659941"/>
            <a:ext cx="2411760" cy="337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33" y="4181337"/>
            <a:ext cx="2810841"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50000"/>
          <a:stretch/>
        </p:blipFill>
        <p:spPr bwMode="auto">
          <a:xfrm>
            <a:off x="5568245" y="729672"/>
            <a:ext cx="3564809" cy="14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766092"/>
            <a:ext cx="2232248" cy="65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9792" y="1486490"/>
            <a:ext cx="2247969" cy="65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4620092"/>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792" y="573230"/>
            <a:ext cx="1628464" cy="464871"/>
          </a:xfrm>
          <a:prstGeom prst="rect">
            <a:avLst/>
          </a:prstGeom>
          <a:solidFill>
            <a:srgbClr val="C00000"/>
          </a:solidFill>
        </p:spPr>
        <p:txBody>
          <a:bodyPr wrap="square" anchor="ctr" anchorCtr="0">
            <a:spAutoFit/>
          </a:bodyPr>
          <a:lstStyle/>
          <a:p>
            <a:pPr algn="ctr">
              <a:lnSpc>
                <a:spcPct val="150000"/>
              </a:lnSpc>
            </a:pPr>
            <a:r>
              <a:rPr lang="en-US" altLang="zh-CN" b="1" dirty="0" err="1">
                <a:solidFill>
                  <a:schemeClr val="bg1"/>
                </a:solidFill>
              </a:rPr>
              <a:t>XGboost</a:t>
            </a:r>
            <a:endParaRPr lang="en-US" altLang="zh-CN" b="1" dirty="0">
              <a:solidFill>
                <a:schemeClr val="bg1"/>
              </a:solidFill>
            </a:endParaRPr>
          </a:p>
        </p:txBody>
      </p:sp>
      <p:sp>
        <p:nvSpPr>
          <p:cNvPr id="2" name="矩形 1"/>
          <p:cNvSpPr/>
          <p:nvPr/>
        </p:nvSpPr>
        <p:spPr>
          <a:xfrm>
            <a:off x="1647168" y="699542"/>
            <a:ext cx="7496831" cy="923330"/>
          </a:xfrm>
          <a:prstGeom prst="rect">
            <a:avLst/>
          </a:prstGeom>
        </p:spPr>
        <p:txBody>
          <a:bodyPr wrap="square">
            <a:spAutoFit/>
          </a:bodyPr>
          <a:lstStyle/>
          <a:p>
            <a:r>
              <a:rPr lang="en-US" altLang="zh-CN" dirty="0" err="1">
                <a:latin typeface="+mn-ea"/>
              </a:rPr>
              <a:t>XGboost</a:t>
            </a:r>
            <a:r>
              <a:rPr lang="zh-CN" altLang="en-US" dirty="0">
                <a:latin typeface="+mn-ea"/>
              </a:rPr>
              <a:t>的基本组成元素是：决策树；将这些决策树即”弱学习器”共同组成了</a:t>
            </a:r>
            <a:r>
              <a:rPr lang="en-US" altLang="zh-CN" dirty="0" err="1">
                <a:latin typeface="+mn-ea"/>
              </a:rPr>
              <a:t>XGboost</a:t>
            </a:r>
            <a:r>
              <a:rPr lang="zh-CN" altLang="en-US" dirty="0">
                <a:latin typeface="+mn-ea"/>
              </a:rPr>
              <a:t>。后一棵决策树的生成会考虑前一棵决策树的预测结果，即将前一棵决策树的偏差考虑在内。</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7654"/>
            <a:ext cx="9144000" cy="325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4275194"/>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792" y="573231"/>
            <a:ext cx="1628464" cy="464871"/>
          </a:xfrm>
          <a:prstGeom prst="rect">
            <a:avLst/>
          </a:prstGeom>
          <a:solidFill>
            <a:srgbClr val="C00000"/>
          </a:solidFill>
        </p:spPr>
        <p:txBody>
          <a:bodyPr wrap="square" anchor="ctr" anchorCtr="0">
            <a:spAutoFit/>
          </a:bodyPr>
          <a:lstStyle/>
          <a:p>
            <a:pPr algn="ctr">
              <a:lnSpc>
                <a:spcPct val="150000"/>
              </a:lnSpc>
            </a:pPr>
            <a:r>
              <a:rPr lang="en-US" altLang="zh-CN" b="1" dirty="0" err="1">
                <a:solidFill>
                  <a:schemeClr val="bg1"/>
                </a:solidFill>
              </a:rPr>
              <a:t>XGboost</a:t>
            </a:r>
            <a:endParaRPr lang="en-US" altLang="zh-CN" b="1" dirty="0">
              <a:solidFill>
                <a:schemeClr val="bg1"/>
              </a:solidFill>
            </a:endParaRPr>
          </a:p>
        </p:txBody>
      </p:sp>
      <p:pic>
        <p:nvPicPr>
          <p:cNvPr id="2076"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5" y="1444599"/>
            <a:ext cx="2786654" cy="4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7"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693439"/>
            <a:ext cx="5688632" cy="69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0" name="Picture 32"/>
          <p:cNvPicPr>
            <a:picLocks noChangeAspect="1" noChangeArrowheads="1"/>
          </p:cNvPicPr>
          <p:nvPr/>
        </p:nvPicPr>
        <p:blipFill rotWithShape="1">
          <a:blip r:embed="rId5">
            <a:extLst>
              <a:ext uri="{28A0092B-C50C-407E-A947-70E740481C1C}">
                <a14:useLocalDpi xmlns:a14="http://schemas.microsoft.com/office/drawing/2010/main" val="0"/>
              </a:ext>
            </a:extLst>
          </a:blip>
          <a:srcRect b="34538"/>
          <a:stretch/>
        </p:blipFill>
        <p:spPr bwMode="auto">
          <a:xfrm>
            <a:off x="4623137" y="1055172"/>
            <a:ext cx="4461971" cy="142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组合 11"/>
          <p:cNvGrpSpPr/>
          <p:nvPr/>
        </p:nvGrpSpPr>
        <p:grpSpPr>
          <a:xfrm>
            <a:off x="4114805" y="2446462"/>
            <a:ext cx="2753197" cy="330364"/>
            <a:chOff x="3974122" y="3036476"/>
            <a:chExt cx="2753197" cy="330364"/>
          </a:xfrm>
        </p:grpSpPr>
        <p:pic>
          <p:nvPicPr>
            <p:cNvPr id="2083" name="Picture 35"/>
            <p:cNvPicPr>
              <a:picLocks noChangeAspect="1" noChangeArrowheads="1"/>
            </p:cNvPicPr>
            <p:nvPr/>
          </p:nvPicPr>
          <p:blipFill rotWithShape="1">
            <a:blip r:embed="rId6">
              <a:extLst>
                <a:ext uri="{28A0092B-C50C-407E-A947-70E740481C1C}">
                  <a14:useLocalDpi xmlns:a14="http://schemas.microsoft.com/office/drawing/2010/main" val="0"/>
                </a:ext>
              </a:extLst>
            </a:blip>
            <a:srcRect l="10549"/>
            <a:stretch/>
          </p:blipFill>
          <p:spPr bwMode="auto">
            <a:xfrm>
              <a:off x="3974122" y="3036476"/>
              <a:ext cx="2753197" cy="33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01175" y="3119523"/>
              <a:ext cx="144016" cy="123111"/>
            </a:xfrm>
            <a:prstGeom prst="rect">
              <a:avLst/>
            </a:prstGeom>
            <a:noFill/>
          </p:spPr>
          <p:txBody>
            <a:bodyPr wrap="square" lIns="0" tIns="0" rIns="0" bIns="0" rtlCol="0">
              <a:spAutoFit/>
            </a:bodyPr>
            <a:lstStyle/>
            <a:p>
              <a:r>
                <a:rPr lang="en-US" altLang="zh-CN" sz="800" b="1" dirty="0">
                  <a:latin typeface="微软雅黑" pitchFamily="34" charset="-122"/>
                  <a:ea typeface="微软雅黑" pitchFamily="34" charset="-122"/>
                </a:rPr>
                <a:t>‘</a:t>
              </a:r>
              <a:endParaRPr lang="zh-CN" altLang="en-US" sz="800" b="1" dirty="0">
                <a:latin typeface="微软雅黑" pitchFamily="34" charset="-122"/>
                <a:ea typeface="微软雅黑" pitchFamily="34" charset="-122"/>
              </a:endParaRPr>
            </a:p>
          </p:txBody>
        </p:sp>
        <p:sp>
          <p:nvSpPr>
            <p:cNvPr id="22" name="TextBox 21"/>
            <p:cNvSpPr txBox="1"/>
            <p:nvPr/>
          </p:nvSpPr>
          <p:spPr>
            <a:xfrm>
              <a:off x="6014905" y="3113173"/>
              <a:ext cx="144016" cy="123111"/>
            </a:xfrm>
            <a:prstGeom prst="rect">
              <a:avLst/>
            </a:prstGeom>
            <a:noFill/>
          </p:spPr>
          <p:txBody>
            <a:bodyPr wrap="square" lIns="0" tIns="0" rIns="0" bIns="0" rtlCol="0">
              <a:spAutoFit/>
            </a:bodyPr>
            <a:lstStyle/>
            <a:p>
              <a:r>
                <a:rPr lang="en-US" altLang="zh-CN" sz="800" b="1" dirty="0">
                  <a:latin typeface="微软雅黑" pitchFamily="34" charset="-122"/>
                  <a:ea typeface="微软雅黑" pitchFamily="34" charset="-122"/>
                </a:rPr>
                <a:t>‘’</a:t>
              </a:r>
              <a:endParaRPr lang="zh-CN" altLang="en-US" sz="800" b="1" dirty="0">
                <a:latin typeface="微软雅黑" pitchFamily="34" charset="-122"/>
                <a:ea typeface="微软雅黑" pitchFamily="34" charset="-122"/>
              </a:endParaRPr>
            </a:p>
          </p:txBody>
        </p:sp>
      </p:grpSp>
      <p:pic>
        <p:nvPicPr>
          <p:cNvPr id="2086" name="Picture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361" y="2731967"/>
            <a:ext cx="1332355" cy="575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4228693" y="3350702"/>
            <a:ext cx="2546375" cy="743923"/>
            <a:chOff x="4860032" y="4089832"/>
            <a:chExt cx="3003550" cy="849982"/>
          </a:xfrm>
        </p:grpSpPr>
        <p:pic>
          <p:nvPicPr>
            <p:cNvPr id="2088"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0032" y="4089832"/>
              <a:ext cx="30035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 name="Picture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0032" y="4336564"/>
              <a:ext cx="15875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组合 12"/>
          <p:cNvGrpSpPr/>
          <p:nvPr/>
        </p:nvGrpSpPr>
        <p:grpSpPr>
          <a:xfrm>
            <a:off x="4216877" y="4076144"/>
            <a:ext cx="1800869" cy="780116"/>
            <a:chOff x="4217546" y="3738801"/>
            <a:chExt cx="1800869" cy="780116"/>
          </a:xfrm>
        </p:grpSpPr>
        <p:pic>
          <p:nvPicPr>
            <p:cNvPr id="2090" name="Picture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7546" y="3738801"/>
              <a:ext cx="1372587" cy="34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1" name="Picture 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8215" y="4080817"/>
              <a:ext cx="1800200" cy="4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组合 9"/>
          <p:cNvGrpSpPr/>
          <p:nvPr/>
        </p:nvGrpSpPr>
        <p:grpSpPr>
          <a:xfrm>
            <a:off x="57155" y="1863840"/>
            <a:ext cx="4545206" cy="2929500"/>
            <a:chOff x="49564" y="2666586"/>
            <a:chExt cx="4545206" cy="2929500"/>
          </a:xfrm>
        </p:grpSpPr>
        <p:pic>
          <p:nvPicPr>
            <p:cNvPr id="2082"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64" y="3191686"/>
              <a:ext cx="4057650"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1" name="Picture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521" y="2666586"/>
              <a:ext cx="3653384" cy="582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520" y="3566336"/>
              <a:ext cx="4540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7" name="Picture 3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521" y="3871136"/>
              <a:ext cx="361950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49564" y="4110166"/>
              <a:ext cx="4162396" cy="1485920"/>
              <a:chOff x="4644008" y="3825691"/>
              <a:chExt cx="3384376" cy="1076164"/>
            </a:xfrm>
          </p:grpSpPr>
          <p:pic>
            <p:nvPicPr>
              <p:cNvPr id="2092" name="Picture 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4008" y="3825691"/>
                <a:ext cx="3384376" cy="822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4" name="Picture 46"/>
              <p:cNvPicPr>
                <a:picLocks noChangeAspect="1" noChangeArrowheads="1"/>
              </p:cNvPicPr>
              <p:nvPr/>
            </p:nvPicPr>
            <p:blipFill rotWithShape="1">
              <a:blip r:embed="rId17">
                <a:extLst>
                  <a:ext uri="{28A0092B-C50C-407E-A947-70E740481C1C}">
                    <a14:useLocalDpi xmlns:a14="http://schemas.microsoft.com/office/drawing/2010/main" val="0"/>
                  </a:ext>
                </a:extLst>
              </a:blip>
              <a:srcRect t="50000"/>
              <a:stretch/>
            </p:blipFill>
            <p:spPr bwMode="auto">
              <a:xfrm>
                <a:off x="4650179" y="4628296"/>
                <a:ext cx="3241802" cy="273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2079" name="Picture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69126" y="1341318"/>
            <a:ext cx="3955414" cy="4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3" name="Picture 4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79729" y="4691804"/>
            <a:ext cx="1003766" cy="45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5" name="Picture 4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16216" y="3624531"/>
            <a:ext cx="24384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6" name="Picture 4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97439" y="4266386"/>
            <a:ext cx="19558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7040577" y="2540821"/>
            <a:ext cx="1733550" cy="926592"/>
            <a:chOff x="7092280" y="2338295"/>
            <a:chExt cx="1733550" cy="926592"/>
          </a:xfrm>
        </p:grpSpPr>
        <p:pic>
          <p:nvPicPr>
            <p:cNvPr id="2097" name="Picture 4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92280" y="2338295"/>
              <a:ext cx="15938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8" name="Picture 5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92280" y="2953737"/>
              <a:ext cx="173355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0" name="Picture 32"/>
          <p:cNvPicPr>
            <a:picLocks noChangeAspect="1" noChangeArrowheads="1"/>
          </p:cNvPicPr>
          <p:nvPr/>
        </p:nvPicPr>
        <p:blipFill rotWithShape="1">
          <a:blip r:embed="rId5">
            <a:extLst>
              <a:ext uri="{28A0092B-C50C-407E-A947-70E740481C1C}">
                <a14:useLocalDpi xmlns:a14="http://schemas.microsoft.com/office/drawing/2010/main" val="0"/>
              </a:ext>
            </a:extLst>
          </a:blip>
          <a:srcRect t="63127" r="38014"/>
          <a:stretch/>
        </p:blipFill>
        <p:spPr bwMode="auto">
          <a:xfrm>
            <a:off x="4158830" y="1789126"/>
            <a:ext cx="2387653" cy="69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3047939"/>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店chenying0907出品 1"/>
          <p:cNvSpPr/>
          <p:nvPr/>
        </p:nvSpPr>
        <p:spPr>
          <a:xfrm>
            <a:off x="2901302" y="0"/>
            <a:ext cx="6264696" cy="1200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50" tIns="45725" rIns="91450" bIns="45725" rtlCol="0" anchor="ctr"/>
          <a:lstStyle/>
          <a:p>
            <a:pPr algn="ctr"/>
            <a:endParaRPr lang="zh-CN" altLang="en-US"/>
          </a:p>
        </p:txBody>
      </p:sp>
      <p:sp>
        <p:nvSpPr>
          <p:cNvPr id="6" name="TextBox 11"/>
          <p:cNvSpPr txBox="1"/>
          <p:nvPr/>
        </p:nvSpPr>
        <p:spPr>
          <a:xfrm>
            <a:off x="3154974" y="233586"/>
            <a:ext cx="6011017" cy="831007"/>
          </a:xfrm>
          <a:prstGeom prst="rect">
            <a:avLst/>
          </a:prstGeom>
          <a:noFill/>
        </p:spPr>
        <p:txBody>
          <a:bodyPr wrap="square" lIns="91450" tIns="45725" rIns="91450" bIns="45725" rtlCol="0">
            <a:spAutoFit/>
          </a:bodyPr>
          <a:lstStyle/>
          <a:p>
            <a:pPr marL="0" lvl="1" algn="ctr">
              <a:lnSpc>
                <a:spcPct val="150000"/>
              </a:lnSpc>
            </a:pPr>
            <a:r>
              <a:rPr lang="zh-CN" altLang="en-US" sz="3200" b="1" spc="300" dirty="0">
                <a:solidFill>
                  <a:schemeClr val="bg1"/>
                </a:solidFill>
                <a:latin typeface="微软雅黑" panose="020B0503020204020204" pitchFamily="34" charset="-122"/>
                <a:ea typeface="微软雅黑" panose="020B0503020204020204" pitchFamily="34" charset="-122"/>
              </a:rPr>
              <a:t>可解释机器学习</a:t>
            </a:r>
          </a:p>
        </p:txBody>
      </p:sp>
      <p:sp>
        <p:nvSpPr>
          <p:cNvPr id="18" name="TextBox 11"/>
          <p:cNvSpPr txBox="1"/>
          <p:nvPr/>
        </p:nvSpPr>
        <p:spPr>
          <a:xfrm>
            <a:off x="-54772" y="8490"/>
            <a:ext cx="3042596" cy="1069855"/>
          </a:xfrm>
          <a:prstGeom prst="rect">
            <a:avLst/>
          </a:prstGeom>
          <a:noFill/>
        </p:spPr>
        <p:txBody>
          <a:bodyPr wrap="square" lIns="91450" tIns="45725" rIns="91450" bIns="45725" rtlCol="0">
            <a:spAutoFit/>
          </a:bodyPr>
          <a:lstStyle/>
          <a:p>
            <a:pPr marL="0" lvl="1" algn="ctr">
              <a:lnSpc>
                <a:spcPct val="150000"/>
              </a:lnSpc>
            </a:pPr>
            <a:r>
              <a:rPr lang="zh-CN" altLang="en-US" sz="4800" b="1" spc="300" dirty="0">
                <a:solidFill>
                  <a:srgbClr val="C00000"/>
                </a:solidFill>
                <a:latin typeface="微软雅黑" panose="020B0503020204020204" pitchFamily="34" charset="-122"/>
                <a:ea typeface="微软雅黑" panose="020B0503020204020204" pitchFamily="34" charset="-122"/>
              </a:rPr>
              <a:t>纲要</a:t>
            </a:r>
          </a:p>
        </p:txBody>
      </p:sp>
      <p:grpSp>
        <p:nvGrpSpPr>
          <p:cNvPr id="9" name="淘宝店chenying0907出品 46">
            <a:extLst>
              <a:ext uri="{FF2B5EF4-FFF2-40B4-BE49-F238E27FC236}">
                <a16:creationId xmlns:a16="http://schemas.microsoft.com/office/drawing/2014/main" id="{EC470013-1C24-4556-9400-458BB273818B}"/>
              </a:ext>
            </a:extLst>
          </p:cNvPr>
          <p:cNvGrpSpPr/>
          <p:nvPr/>
        </p:nvGrpSpPr>
        <p:grpSpPr>
          <a:xfrm>
            <a:off x="4400433" y="1451772"/>
            <a:ext cx="596071" cy="595993"/>
            <a:chOff x="5654008" y="3714626"/>
            <a:chExt cx="794657" cy="794657"/>
          </a:xfrm>
        </p:grpSpPr>
        <p:sp>
          <p:nvSpPr>
            <p:cNvPr id="10" name="淘宝店chenying0907出品 47">
              <a:extLst>
                <a:ext uri="{FF2B5EF4-FFF2-40B4-BE49-F238E27FC236}">
                  <a16:creationId xmlns:a16="http://schemas.microsoft.com/office/drawing/2014/main" id="{3DDD5487-3C44-4BC8-A5FE-F2D14C3D05B0}"/>
                </a:ext>
              </a:extLst>
            </p:cNvPr>
            <p:cNvSpPr/>
            <p:nvPr/>
          </p:nvSpPr>
          <p:spPr>
            <a:xfrm>
              <a:off x="5654008" y="3714626"/>
              <a:ext cx="794657" cy="79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淘宝店chenying0907出品 15">
              <a:extLst>
                <a:ext uri="{FF2B5EF4-FFF2-40B4-BE49-F238E27FC236}">
                  <a16:creationId xmlns:a16="http://schemas.microsoft.com/office/drawing/2014/main" id="{A76F63AD-89FD-49DA-961D-DBFC2266954C}"/>
                </a:ext>
              </a:extLst>
            </p:cNvPr>
            <p:cNvSpPr>
              <a:spLocks noEditPoints="1"/>
            </p:cNvSpPr>
            <p:nvPr/>
          </p:nvSpPr>
          <p:spPr bwMode="auto">
            <a:xfrm>
              <a:off x="5840782" y="3932587"/>
              <a:ext cx="421108" cy="339466"/>
            </a:xfrm>
            <a:custGeom>
              <a:avLst/>
              <a:gdLst>
                <a:gd name="T0" fmla="*/ 147 w 400"/>
                <a:gd name="T1" fmla="*/ 158 h 313"/>
                <a:gd name="T2" fmla="*/ 204 w 400"/>
                <a:gd name="T3" fmla="*/ 129 h 313"/>
                <a:gd name="T4" fmla="*/ 311 w 400"/>
                <a:gd name="T5" fmla="*/ 111 h 313"/>
                <a:gd name="T6" fmla="*/ 341 w 400"/>
                <a:gd name="T7" fmla="*/ 67 h 313"/>
                <a:gd name="T8" fmla="*/ 297 w 400"/>
                <a:gd name="T9" fmla="*/ 97 h 313"/>
                <a:gd name="T10" fmla="*/ 204 w 400"/>
                <a:gd name="T11" fmla="*/ 102 h 313"/>
                <a:gd name="T12" fmla="*/ 400 w 400"/>
                <a:gd name="T13" fmla="*/ 42 h 313"/>
                <a:gd name="T14" fmla="*/ 243 w 400"/>
                <a:gd name="T15" fmla="*/ 16 h 313"/>
                <a:gd name="T16" fmla="*/ 228 w 400"/>
                <a:gd name="T17" fmla="*/ 0 h 313"/>
                <a:gd name="T18" fmla="*/ 80 w 400"/>
                <a:gd name="T19" fmla="*/ 16 h 313"/>
                <a:gd name="T20" fmla="*/ 91 w 400"/>
                <a:gd name="T21" fmla="*/ 42 h 313"/>
                <a:gd name="T22" fmla="*/ 113 w 400"/>
                <a:gd name="T23" fmla="*/ 71 h 313"/>
                <a:gd name="T24" fmla="*/ 368 w 400"/>
                <a:gd name="T25" fmla="*/ 42 h 313"/>
                <a:gd name="T26" fmla="*/ 185 w 400"/>
                <a:gd name="T27" fmla="*/ 205 h 313"/>
                <a:gd name="T28" fmla="*/ 368 w 400"/>
                <a:gd name="T29" fmla="*/ 214 h 313"/>
                <a:gd name="T30" fmla="*/ 188 w 400"/>
                <a:gd name="T31" fmla="*/ 223 h 313"/>
                <a:gd name="T32" fmla="*/ 189 w 400"/>
                <a:gd name="T33" fmla="*/ 249 h 313"/>
                <a:gd name="T34" fmla="*/ 228 w 400"/>
                <a:gd name="T35" fmla="*/ 311 h 313"/>
                <a:gd name="T36" fmla="*/ 243 w 400"/>
                <a:gd name="T37" fmla="*/ 249 h 313"/>
                <a:gd name="T38" fmla="*/ 315 w 400"/>
                <a:gd name="T39" fmla="*/ 309 h 313"/>
                <a:gd name="T40" fmla="*/ 308 w 400"/>
                <a:gd name="T41" fmla="*/ 249 h 313"/>
                <a:gd name="T42" fmla="*/ 400 w 400"/>
                <a:gd name="T43" fmla="*/ 223 h 313"/>
                <a:gd name="T44" fmla="*/ 390 w 400"/>
                <a:gd name="T45" fmla="*/ 42 h 313"/>
                <a:gd name="T46" fmla="*/ 84 w 400"/>
                <a:gd name="T47" fmla="*/ 162 h 313"/>
                <a:gd name="T48" fmla="*/ 123 w 400"/>
                <a:gd name="T49" fmla="*/ 123 h 313"/>
                <a:gd name="T50" fmla="*/ 45 w 400"/>
                <a:gd name="T51" fmla="*/ 123 h 313"/>
                <a:gd name="T52" fmla="*/ 109 w 400"/>
                <a:gd name="T53" fmla="*/ 170 h 313"/>
                <a:gd name="T54" fmla="*/ 94 w 400"/>
                <a:gd name="T55" fmla="*/ 170 h 313"/>
                <a:gd name="T56" fmla="*/ 98 w 400"/>
                <a:gd name="T57" fmla="*/ 177 h 313"/>
                <a:gd name="T58" fmla="*/ 102 w 400"/>
                <a:gd name="T59" fmla="*/ 266 h 313"/>
                <a:gd name="T60" fmla="*/ 67 w 400"/>
                <a:gd name="T61" fmla="*/ 266 h 313"/>
                <a:gd name="T62" fmla="*/ 71 w 400"/>
                <a:gd name="T63" fmla="*/ 177 h 313"/>
                <a:gd name="T64" fmla="*/ 76 w 400"/>
                <a:gd name="T65" fmla="*/ 170 h 313"/>
                <a:gd name="T66" fmla="*/ 0 w 400"/>
                <a:gd name="T67" fmla="*/ 228 h 313"/>
                <a:gd name="T68" fmla="*/ 34 w 400"/>
                <a:gd name="T69" fmla="*/ 313 h 313"/>
                <a:gd name="T70" fmla="*/ 46 w 400"/>
                <a:gd name="T71" fmla="*/ 226 h 313"/>
                <a:gd name="T72" fmla="*/ 120 w 400"/>
                <a:gd name="T73" fmla="*/ 313 h 313"/>
                <a:gd name="T74" fmla="*/ 132 w 400"/>
                <a:gd name="T75" fmla="*/ 226 h 313"/>
                <a:gd name="T76" fmla="*/ 167 w 400"/>
                <a:gd name="T77" fmla="*/ 313 h 313"/>
                <a:gd name="T78" fmla="*/ 109 w 400"/>
                <a:gd name="T79" fmla="*/ 17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13">
                  <a:moveTo>
                    <a:pt x="204" y="102"/>
                  </a:moveTo>
                  <a:lnTo>
                    <a:pt x="147" y="158"/>
                  </a:lnTo>
                  <a:cubicBezTo>
                    <a:pt x="153" y="162"/>
                    <a:pt x="158" y="166"/>
                    <a:pt x="163" y="170"/>
                  </a:cubicBezTo>
                  <a:lnTo>
                    <a:pt x="204" y="129"/>
                  </a:lnTo>
                  <a:lnTo>
                    <a:pt x="248" y="174"/>
                  </a:lnTo>
                  <a:lnTo>
                    <a:pt x="311" y="111"/>
                  </a:lnTo>
                  <a:lnTo>
                    <a:pt x="321" y="135"/>
                  </a:lnTo>
                  <a:lnTo>
                    <a:pt x="341" y="67"/>
                  </a:lnTo>
                  <a:lnTo>
                    <a:pt x="272" y="87"/>
                  </a:lnTo>
                  <a:lnTo>
                    <a:pt x="297" y="97"/>
                  </a:lnTo>
                  <a:lnTo>
                    <a:pt x="248" y="146"/>
                  </a:lnTo>
                  <a:lnTo>
                    <a:pt x="204" y="102"/>
                  </a:lnTo>
                  <a:close/>
                  <a:moveTo>
                    <a:pt x="400" y="42"/>
                  </a:moveTo>
                  <a:lnTo>
                    <a:pt x="400" y="42"/>
                  </a:lnTo>
                  <a:lnTo>
                    <a:pt x="400" y="16"/>
                  </a:lnTo>
                  <a:lnTo>
                    <a:pt x="243" y="16"/>
                  </a:lnTo>
                  <a:lnTo>
                    <a:pt x="243" y="0"/>
                  </a:lnTo>
                  <a:lnTo>
                    <a:pt x="228" y="0"/>
                  </a:lnTo>
                  <a:lnTo>
                    <a:pt x="228" y="16"/>
                  </a:lnTo>
                  <a:lnTo>
                    <a:pt x="80" y="16"/>
                  </a:lnTo>
                  <a:lnTo>
                    <a:pt x="80" y="42"/>
                  </a:lnTo>
                  <a:lnTo>
                    <a:pt x="91" y="42"/>
                  </a:lnTo>
                  <a:lnTo>
                    <a:pt x="91" y="64"/>
                  </a:lnTo>
                  <a:cubicBezTo>
                    <a:pt x="99" y="65"/>
                    <a:pt x="106" y="67"/>
                    <a:pt x="113" y="71"/>
                  </a:cubicBezTo>
                  <a:lnTo>
                    <a:pt x="113" y="42"/>
                  </a:lnTo>
                  <a:lnTo>
                    <a:pt x="368" y="42"/>
                  </a:lnTo>
                  <a:lnTo>
                    <a:pt x="368" y="205"/>
                  </a:lnTo>
                  <a:lnTo>
                    <a:pt x="185" y="205"/>
                  </a:lnTo>
                  <a:cubicBezTo>
                    <a:pt x="186" y="208"/>
                    <a:pt x="187" y="211"/>
                    <a:pt x="187" y="214"/>
                  </a:cubicBezTo>
                  <a:lnTo>
                    <a:pt x="368" y="214"/>
                  </a:lnTo>
                  <a:lnTo>
                    <a:pt x="368" y="223"/>
                  </a:lnTo>
                  <a:lnTo>
                    <a:pt x="188" y="223"/>
                  </a:lnTo>
                  <a:cubicBezTo>
                    <a:pt x="188" y="225"/>
                    <a:pt x="189" y="226"/>
                    <a:pt x="189" y="228"/>
                  </a:cubicBezTo>
                  <a:lnTo>
                    <a:pt x="189" y="249"/>
                  </a:lnTo>
                  <a:lnTo>
                    <a:pt x="228" y="249"/>
                  </a:lnTo>
                  <a:lnTo>
                    <a:pt x="228" y="311"/>
                  </a:lnTo>
                  <a:lnTo>
                    <a:pt x="243" y="311"/>
                  </a:lnTo>
                  <a:lnTo>
                    <a:pt x="243" y="249"/>
                  </a:lnTo>
                  <a:lnTo>
                    <a:pt x="292" y="249"/>
                  </a:lnTo>
                  <a:lnTo>
                    <a:pt x="315" y="309"/>
                  </a:lnTo>
                  <a:lnTo>
                    <a:pt x="330" y="305"/>
                  </a:lnTo>
                  <a:lnTo>
                    <a:pt x="308" y="249"/>
                  </a:lnTo>
                  <a:lnTo>
                    <a:pt x="400" y="249"/>
                  </a:lnTo>
                  <a:lnTo>
                    <a:pt x="400" y="223"/>
                  </a:lnTo>
                  <a:lnTo>
                    <a:pt x="390" y="223"/>
                  </a:lnTo>
                  <a:lnTo>
                    <a:pt x="390" y="42"/>
                  </a:lnTo>
                  <a:lnTo>
                    <a:pt x="400" y="42"/>
                  </a:lnTo>
                  <a:close/>
                  <a:moveTo>
                    <a:pt x="84" y="162"/>
                  </a:moveTo>
                  <a:lnTo>
                    <a:pt x="84" y="162"/>
                  </a:lnTo>
                  <a:cubicBezTo>
                    <a:pt x="105" y="162"/>
                    <a:pt x="123" y="144"/>
                    <a:pt x="123" y="123"/>
                  </a:cubicBezTo>
                  <a:cubicBezTo>
                    <a:pt x="123" y="101"/>
                    <a:pt x="105" y="84"/>
                    <a:pt x="84" y="84"/>
                  </a:cubicBezTo>
                  <a:cubicBezTo>
                    <a:pt x="62" y="84"/>
                    <a:pt x="45" y="101"/>
                    <a:pt x="45" y="123"/>
                  </a:cubicBezTo>
                  <a:cubicBezTo>
                    <a:pt x="45" y="144"/>
                    <a:pt x="62" y="162"/>
                    <a:pt x="84" y="162"/>
                  </a:cubicBezTo>
                  <a:close/>
                  <a:moveTo>
                    <a:pt x="109" y="170"/>
                  </a:moveTo>
                  <a:lnTo>
                    <a:pt x="109" y="170"/>
                  </a:lnTo>
                  <a:lnTo>
                    <a:pt x="94" y="170"/>
                  </a:lnTo>
                  <a:lnTo>
                    <a:pt x="97" y="171"/>
                  </a:lnTo>
                  <a:cubicBezTo>
                    <a:pt x="98" y="172"/>
                    <a:pt x="99" y="175"/>
                    <a:pt x="98" y="177"/>
                  </a:cubicBezTo>
                  <a:lnTo>
                    <a:pt x="93" y="190"/>
                  </a:lnTo>
                  <a:lnTo>
                    <a:pt x="102" y="266"/>
                  </a:lnTo>
                  <a:lnTo>
                    <a:pt x="85" y="282"/>
                  </a:lnTo>
                  <a:lnTo>
                    <a:pt x="67" y="266"/>
                  </a:lnTo>
                  <a:lnTo>
                    <a:pt x="77" y="190"/>
                  </a:lnTo>
                  <a:lnTo>
                    <a:pt x="71" y="177"/>
                  </a:lnTo>
                  <a:cubicBezTo>
                    <a:pt x="71" y="175"/>
                    <a:pt x="71" y="172"/>
                    <a:pt x="73" y="171"/>
                  </a:cubicBezTo>
                  <a:lnTo>
                    <a:pt x="76" y="170"/>
                  </a:lnTo>
                  <a:lnTo>
                    <a:pt x="59" y="170"/>
                  </a:lnTo>
                  <a:cubicBezTo>
                    <a:pt x="26" y="170"/>
                    <a:pt x="0" y="196"/>
                    <a:pt x="0" y="228"/>
                  </a:cubicBezTo>
                  <a:lnTo>
                    <a:pt x="0" y="313"/>
                  </a:lnTo>
                  <a:lnTo>
                    <a:pt x="34" y="313"/>
                  </a:lnTo>
                  <a:lnTo>
                    <a:pt x="34" y="226"/>
                  </a:lnTo>
                  <a:lnTo>
                    <a:pt x="46" y="226"/>
                  </a:lnTo>
                  <a:lnTo>
                    <a:pt x="46" y="313"/>
                  </a:lnTo>
                  <a:lnTo>
                    <a:pt x="120" y="313"/>
                  </a:lnTo>
                  <a:lnTo>
                    <a:pt x="120" y="226"/>
                  </a:lnTo>
                  <a:lnTo>
                    <a:pt x="132" y="226"/>
                  </a:lnTo>
                  <a:lnTo>
                    <a:pt x="132" y="313"/>
                  </a:lnTo>
                  <a:lnTo>
                    <a:pt x="167" y="313"/>
                  </a:lnTo>
                  <a:lnTo>
                    <a:pt x="167" y="228"/>
                  </a:lnTo>
                  <a:cubicBezTo>
                    <a:pt x="167" y="196"/>
                    <a:pt x="141" y="170"/>
                    <a:pt x="109" y="17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2" name="淘宝店chenying0907出品 50">
            <a:extLst>
              <a:ext uri="{FF2B5EF4-FFF2-40B4-BE49-F238E27FC236}">
                <a16:creationId xmlns:a16="http://schemas.microsoft.com/office/drawing/2014/main" id="{77017996-1BA7-441D-AD49-9DCDA4529736}"/>
              </a:ext>
            </a:extLst>
          </p:cNvPr>
          <p:cNvSpPr/>
          <p:nvPr/>
        </p:nvSpPr>
        <p:spPr>
          <a:xfrm>
            <a:off x="5271907" y="1541783"/>
            <a:ext cx="3116517" cy="438592"/>
          </a:xfrm>
          <a:prstGeom prst="rect">
            <a:avLst/>
          </a:prstGeom>
        </p:spPr>
        <p:txBody>
          <a:bodyPr wrap="square" lIns="68589" tIns="34295" rIns="68589" bIns="34295">
            <a:spAutoFit/>
          </a:bodyPr>
          <a:lstStyle/>
          <a:p>
            <a:pPr>
              <a:spcAft>
                <a:spcPts val="600"/>
              </a:spcAft>
            </a:pPr>
            <a:r>
              <a:rPr lang="zh-CN" altLang="en-US" sz="2400" b="1" dirty="0">
                <a:solidFill>
                  <a:schemeClr val="accent2"/>
                </a:solidFill>
                <a:latin typeface="微软雅黑" panose="020B0503020204020204" pitchFamily="34" charset="-122"/>
                <a:ea typeface="微软雅黑" panose="020B0503020204020204" pitchFamily="34" charset="-122"/>
              </a:rPr>
              <a:t>基础知识</a:t>
            </a:r>
          </a:p>
        </p:txBody>
      </p:sp>
      <p:sp>
        <p:nvSpPr>
          <p:cNvPr id="13" name="淘宝店chenying0907出品 51">
            <a:extLst>
              <a:ext uri="{FF2B5EF4-FFF2-40B4-BE49-F238E27FC236}">
                <a16:creationId xmlns:a16="http://schemas.microsoft.com/office/drawing/2014/main" id="{3A8AA829-2B3C-4628-AE1D-8C3B241D7A6F}"/>
              </a:ext>
            </a:extLst>
          </p:cNvPr>
          <p:cNvSpPr/>
          <p:nvPr/>
        </p:nvSpPr>
        <p:spPr>
          <a:xfrm>
            <a:off x="5652120" y="2304120"/>
            <a:ext cx="2958019" cy="438592"/>
          </a:xfrm>
          <a:prstGeom prst="rect">
            <a:avLst/>
          </a:prstGeom>
        </p:spPr>
        <p:txBody>
          <a:bodyPr wrap="square" lIns="68589" tIns="34295" rIns="68589" bIns="34295">
            <a:spAutoFit/>
          </a:bodyPr>
          <a:lstStyle/>
          <a:p>
            <a:pPr>
              <a:spcAft>
                <a:spcPts val="600"/>
              </a:spcAft>
            </a:pPr>
            <a:r>
              <a:rPr lang="zh-CN" altLang="en-US" sz="2400" b="1" dirty="0">
                <a:solidFill>
                  <a:schemeClr val="accent3"/>
                </a:solidFill>
                <a:latin typeface="微软雅黑" panose="020B0503020204020204" pitchFamily="34" charset="-122"/>
                <a:ea typeface="微软雅黑" panose="020B0503020204020204" pitchFamily="34" charset="-122"/>
              </a:rPr>
              <a:t>机器学习方法</a:t>
            </a:r>
          </a:p>
        </p:txBody>
      </p:sp>
      <p:sp>
        <p:nvSpPr>
          <p:cNvPr id="14" name="淘宝店chenying0907出品 52">
            <a:extLst>
              <a:ext uri="{FF2B5EF4-FFF2-40B4-BE49-F238E27FC236}">
                <a16:creationId xmlns:a16="http://schemas.microsoft.com/office/drawing/2014/main" id="{CB00B07F-CD60-4353-ABF3-8008A938C479}"/>
              </a:ext>
            </a:extLst>
          </p:cNvPr>
          <p:cNvSpPr/>
          <p:nvPr/>
        </p:nvSpPr>
        <p:spPr>
          <a:xfrm>
            <a:off x="5805352" y="3229672"/>
            <a:ext cx="2511064" cy="438592"/>
          </a:xfrm>
          <a:prstGeom prst="rect">
            <a:avLst/>
          </a:prstGeom>
        </p:spPr>
        <p:txBody>
          <a:bodyPr wrap="square" lIns="68589" tIns="34295" rIns="68589" bIns="34295">
            <a:spAutoFit/>
          </a:bodyPr>
          <a:lstStyle/>
          <a:p>
            <a:pPr>
              <a:spcAft>
                <a:spcPts val="600"/>
              </a:spcAft>
            </a:pPr>
            <a:r>
              <a:rPr lang="zh-CN" altLang="en-US" sz="2400" b="1" dirty="0">
                <a:solidFill>
                  <a:schemeClr val="accent4"/>
                </a:solidFill>
                <a:latin typeface="微软雅黑" panose="020B0503020204020204" pitchFamily="34" charset="-122"/>
                <a:ea typeface="微软雅黑" panose="020B0503020204020204" pitchFamily="34" charset="-122"/>
              </a:rPr>
              <a:t>可解释内涵</a:t>
            </a:r>
          </a:p>
        </p:txBody>
      </p:sp>
      <p:cxnSp>
        <p:nvCxnSpPr>
          <p:cNvPr id="19" name="淘宝店chenying0907出品 55">
            <a:extLst>
              <a:ext uri="{FF2B5EF4-FFF2-40B4-BE49-F238E27FC236}">
                <a16:creationId xmlns:a16="http://schemas.microsoft.com/office/drawing/2014/main" id="{0CC1FDC6-B725-40AF-ACB9-DA73E6923059}"/>
              </a:ext>
            </a:extLst>
          </p:cNvPr>
          <p:cNvCxnSpPr>
            <a:cxnSpLocks/>
          </p:cNvCxnSpPr>
          <p:nvPr/>
        </p:nvCxnSpPr>
        <p:spPr>
          <a:xfrm>
            <a:off x="5258172" y="2020079"/>
            <a:ext cx="28422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淘宝店chenying0907出品 56">
            <a:extLst>
              <a:ext uri="{FF2B5EF4-FFF2-40B4-BE49-F238E27FC236}">
                <a16:creationId xmlns:a16="http://schemas.microsoft.com/office/drawing/2014/main" id="{B4F46726-3EC5-4E8F-9D49-A4E2864DFBC4}"/>
              </a:ext>
            </a:extLst>
          </p:cNvPr>
          <p:cNvCxnSpPr>
            <a:cxnSpLocks/>
          </p:cNvCxnSpPr>
          <p:nvPr/>
        </p:nvCxnSpPr>
        <p:spPr>
          <a:xfrm flipV="1">
            <a:off x="5775768" y="2742712"/>
            <a:ext cx="2324624" cy="2768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淘宝店chenying0907出品 57">
            <a:extLst>
              <a:ext uri="{FF2B5EF4-FFF2-40B4-BE49-F238E27FC236}">
                <a16:creationId xmlns:a16="http://schemas.microsoft.com/office/drawing/2014/main" id="{86CE75F3-E22D-4AAC-8B81-EBF8A5C61EF4}"/>
              </a:ext>
            </a:extLst>
          </p:cNvPr>
          <p:cNvCxnSpPr>
            <a:cxnSpLocks/>
          </p:cNvCxnSpPr>
          <p:nvPr/>
        </p:nvCxnSpPr>
        <p:spPr>
          <a:xfrm>
            <a:off x="5784258" y="3711840"/>
            <a:ext cx="231613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淘宝店chenying0907出品 58">
            <a:extLst>
              <a:ext uri="{FF2B5EF4-FFF2-40B4-BE49-F238E27FC236}">
                <a16:creationId xmlns:a16="http://schemas.microsoft.com/office/drawing/2014/main" id="{592BDF99-1963-496D-8DDC-5C6A087BCB4D}"/>
              </a:ext>
            </a:extLst>
          </p:cNvPr>
          <p:cNvCxnSpPr>
            <a:cxnSpLocks/>
          </p:cNvCxnSpPr>
          <p:nvPr/>
        </p:nvCxnSpPr>
        <p:spPr>
          <a:xfrm>
            <a:off x="5147105" y="4479088"/>
            <a:ext cx="244923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3" name="淘宝店chenying0907出品 62">
            <a:extLst>
              <a:ext uri="{FF2B5EF4-FFF2-40B4-BE49-F238E27FC236}">
                <a16:creationId xmlns:a16="http://schemas.microsoft.com/office/drawing/2014/main" id="{272D7306-FC8B-4D5A-8E91-59A9BF5E5DE6}"/>
              </a:ext>
            </a:extLst>
          </p:cNvPr>
          <p:cNvGrpSpPr/>
          <p:nvPr/>
        </p:nvGrpSpPr>
        <p:grpSpPr>
          <a:xfrm>
            <a:off x="4926640" y="2202332"/>
            <a:ext cx="596071" cy="595993"/>
            <a:chOff x="6106337" y="3076121"/>
            <a:chExt cx="794657" cy="794657"/>
          </a:xfrm>
        </p:grpSpPr>
        <p:sp>
          <p:nvSpPr>
            <p:cNvPr id="24" name="淘宝店chenying0907出品 63">
              <a:extLst>
                <a:ext uri="{FF2B5EF4-FFF2-40B4-BE49-F238E27FC236}">
                  <a16:creationId xmlns:a16="http://schemas.microsoft.com/office/drawing/2014/main" id="{A2F147CC-E046-43BC-B73C-C25E36B86FCF}"/>
                </a:ext>
              </a:extLst>
            </p:cNvPr>
            <p:cNvSpPr/>
            <p:nvPr/>
          </p:nvSpPr>
          <p:spPr>
            <a:xfrm>
              <a:off x="6106337" y="3076121"/>
              <a:ext cx="794657" cy="7946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淘宝店chenying0907出品 8">
              <a:extLst>
                <a:ext uri="{FF2B5EF4-FFF2-40B4-BE49-F238E27FC236}">
                  <a16:creationId xmlns:a16="http://schemas.microsoft.com/office/drawing/2014/main" id="{6D7C9E9F-B10A-4888-9751-441958959EE5}"/>
                </a:ext>
              </a:extLst>
            </p:cNvPr>
            <p:cNvSpPr>
              <a:spLocks noEditPoints="1"/>
            </p:cNvSpPr>
            <p:nvPr/>
          </p:nvSpPr>
          <p:spPr bwMode="auto">
            <a:xfrm>
              <a:off x="6294719" y="3246071"/>
              <a:ext cx="441293" cy="434877"/>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bg1"/>
            </a:solidFill>
            <a:ln>
              <a:noFill/>
            </a:ln>
          </p:spPr>
          <p:txBody>
            <a:bodyPr vert="horz" wrap="square" lIns="68562" tIns="34281" rIns="68562" bIns="34281" numCol="1" anchor="t" anchorCtr="0" compatLnSpc="1">
              <a:prstTxWarp prst="textNoShape">
                <a:avLst/>
              </a:prstTxWarp>
            </a:bodyPr>
            <a:lstStyle/>
            <a:p>
              <a:endParaRPr lang="zh-CN" altLang="en-US"/>
            </a:p>
          </p:txBody>
        </p:sp>
      </p:grpSp>
      <p:grpSp>
        <p:nvGrpSpPr>
          <p:cNvPr id="26" name="淘宝店chenying0907出品 65">
            <a:extLst>
              <a:ext uri="{FF2B5EF4-FFF2-40B4-BE49-F238E27FC236}">
                <a16:creationId xmlns:a16="http://schemas.microsoft.com/office/drawing/2014/main" id="{FDEC9396-47BF-4D8A-A0B0-968FDF64473A}"/>
              </a:ext>
            </a:extLst>
          </p:cNvPr>
          <p:cNvGrpSpPr/>
          <p:nvPr/>
        </p:nvGrpSpPr>
        <p:grpSpPr>
          <a:xfrm>
            <a:off x="4367991" y="3905459"/>
            <a:ext cx="596071" cy="595993"/>
            <a:chOff x="5211145" y="5220402"/>
            <a:chExt cx="794657" cy="794657"/>
          </a:xfrm>
        </p:grpSpPr>
        <p:sp>
          <p:nvSpPr>
            <p:cNvPr id="27" name="淘宝店chenying0907出品 66">
              <a:extLst>
                <a:ext uri="{FF2B5EF4-FFF2-40B4-BE49-F238E27FC236}">
                  <a16:creationId xmlns:a16="http://schemas.microsoft.com/office/drawing/2014/main" id="{66BACC46-13B6-42EC-8F9D-928E7A8EE593}"/>
                </a:ext>
              </a:extLst>
            </p:cNvPr>
            <p:cNvSpPr/>
            <p:nvPr/>
          </p:nvSpPr>
          <p:spPr>
            <a:xfrm>
              <a:off x="5211145" y="5220402"/>
              <a:ext cx="794657" cy="7946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淘宝店chenying0907出品 25">
              <a:extLst>
                <a:ext uri="{FF2B5EF4-FFF2-40B4-BE49-F238E27FC236}">
                  <a16:creationId xmlns:a16="http://schemas.microsoft.com/office/drawing/2014/main" id="{A82BA965-4B3B-41F4-A56D-2163658148CF}"/>
                </a:ext>
              </a:extLst>
            </p:cNvPr>
            <p:cNvSpPr>
              <a:spLocks noEditPoints="1"/>
            </p:cNvSpPr>
            <p:nvPr/>
          </p:nvSpPr>
          <p:spPr bwMode="auto">
            <a:xfrm>
              <a:off x="5426589" y="5352786"/>
              <a:ext cx="361889" cy="494578"/>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68562" tIns="34281" rIns="68562" bIns="34281" numCol="1" anchor="t" anchorCtr="0" compatLnSpc="1">
              <a:prstTxWarp prst="textNoShape">
                <a:avLst/>
              </a:prstTxWarp>
            </a:bodyPr>
            <a:lstStyle/>
            <a:p>
              <a:endParaRPr lang="zh-CN" altLang="en-US"/>
            </a:p>
          </p:txBody>
        </p:sp>
      </p:grpSp>
      <p:grpSp>
        <p:nvGrpSpPr>
          <p:cNvPr id="29" name="淘宝店chenying0907出品 68">
            <a:extLst>
              <a:ext uri="{FF2B5EF4-FFF2-40B4-BE49-F238E27FC236}">
                <a16:creationId xmlns:a16="http://schemas.microsoft.com/office/drawing/2014/main" id="{AF884167-2D7E-4767-BCE7-4DFF19A33307}"/>
              </a:ext>
            </a:extLst>
          </p:cNvPr>
          <p:cNvGrpSpPr/>
          <p:nvPr/>
        </p:nvGrpSpPr>
        <p:grpSpPr>
          <a:xfrm>
            <a:off x="4898712" y="3127885"/>
            <a:ext cx="596071" cy="595993"/>
            <a:chOff x="5828234" y="4227547"/>
            <a:chExt cx="794657" cy="794657"/>
          </a:xfrm>
        </p:grpSpPr>
        <p:sp>
          <p:nvSpPr>
            <p:cNvPr id="30" name="淘宝店chenying0907出品 69">
              <a:extLst>
                <a:ext uri="{FF2B5EF4-FFF2-40B4-BE49-F238E27FC236}">
                  <a16:creationId xmlns:a16="http://schemas.microsoft.com/office/drawing/2014/main" id="{F1E18430-2A43-4D21-9785-C94F6F85CB2B}"/>
                </a:ext>
              </a:extLst>
            </p:cNvPr>
            <p:cNvSpPr/>
            <p:nvPr/>
          </p:nvSpPr>
          <p:spPr>
            <a:xfrm>
              <a:off x="5828234" y="4227547"/>
              <a:ext cx="794657" cy="79465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淘宝店chenying0907出品 16">
              <a:extLst>
                <a:ext uri="{FF2B5EF4-FFF2-40B4-BE49-F238E27FC236}">
                  <a16:creationId xmlns:a16="http://schemas.microsoft.com/office/drawing/2014/main" id="{C55693A0-66F4-4B0B-9060-350AAE545A88}"/>
                </a:ext>
              </a:extLst>
            </p:cNvPr>
            <p:cNvSpPr>
              <a:spLocks noEditPoints="1"/>
            </p:cNvSpPr>
            <p:nvPr/>
          </p:nvSpPr>
          <p:spPr bwMode="auto">
            <a:xfrm>
              <a:off x="6038788" y="4431543"/>
              <a:ext cx="397328" cy="404102"/>
            </a:xfrm>
            <a:custGeom>
              <a:avLst/>
              <a:gdLst>
                <a:gd name="T0" fmla="*/ 324 w 358"/>
                <a:gd name="T1" fmla="*/ 306 h 355"/>
                <a:gd name="T2" fmla="*/ 287 w 358"/>
                <a:gd name="T3" fmla="*/ 306 h 355"/>
                <a:gd name="T4" fmla="*/ 235 w 358"/>
                <a:gd name="T5" fmla="*/ 207 h 355"/>
                <a:gd name="T6" fmla="*/ 229 w 358"/>
                <a:gd name="T7" fmla="*/ 226 h 355"/>
                <a:gd name="T8" fmla="*/ 201 w 358"/>
                <a:gd name="T9" fmla="*/ 248 h 355"/>
                <a:gd name="T10" fmla="*/ 294 w 358"/>
                <a:gd name="T11" fmla="*/ 351 h 355"/>
                <a:gd name="T12" fmla="*/ 353 w 358"/>
                <a:gd name="T13" fmla="*/ 311 h 355"/>
                <a:gd name="T14" fmla="*/ 310 w 358"/>
                <a:gd name="T15" fmla="*/ 265 h 355"/>
                <a:gd name="T16" fmla="*/ 244 w 358"/>
                <a:gd name="T17" fmla="*/ 211 h 355"/>
                <a:gd name="T18" fmla="*/ 129 w 358"/>
                <a:gd name="T19" fmla="*/ 126 h 355"/>
                <a:gd name="T20" fmla="*/ 149 w 358"/>
                <a:gd name="T21" fmla="*/ 121 h 355"/>
                <a:gd name="T22" fmla="*/ 154 w 358"/>
                <a:gd name="T23" fmla="*/ 102 h 355"/>
                <a:gd name="T24" fmla="*/ 159 w 358"/>
                <a:gd name="T25" fmla="*/ 83 h 355"/>
                <a:gd name="T26" fmla="*/ 69 w 358"/>
                <a:gd name="T27" fmla="*/ 8 h 355"/>
                <a:gd name="T28" fmla="*/ 57 w 358"/>
                <a:gd name="T29" fmla="*/ 101 h 355"/>
                <a:gd name="T30" fmla="*/ 0 w 358"/>
                <a:gd name="T31" fmla="*/ 77 h 355"/>
                <a:gd name="T32" fmla="*/ 106 w 358"/>
                <a:gd name="T33" fmla="*/ 153 h 355"/>
                <a:gd name="T34" fmla="*/ 120 w 358"/>
                <a:gd name="T35" fmla="*/ 136 h 355"/>
                <a:gd name="T36" fmla="*/ 345 w 358"/>
                <a:gd name="T37" fmla="*/ 35 h 355"/>
                <a:gd name="T38" fmla="*/ 297 w 358"/>
                <a:gd name="T39" fmla="*/ 1 h 355"/>
                <a:gd name="T40" fmla="*/ 168 w 358"/>
                <a:gd name="T41" fmla="*/ 116 h 355"/>
                <a:gd name="T42" fmla="*/ 150 w 358"/>
                <a:gd name="T43" fmla="*/ 142 h 355"/>
                <a:gd name="T44" fmla="*/ 134 w 358"/>
                <a:gd name="T45" fmla="*/ 150 h 355"/>
                <a:gd name="T46" fmla="*/ 136 w 358"/>
                <a:gd name="T47" fmla="*/ 199 h 355"/>
                <a:gd name="T48" fmla="*/ 32 w 358"/>
                <a:gd name="T49" fmla="*/ 289 h 355"/>
                <a:gd name="T50" fmla="*/ 20 w 358"/>
                <a:gd name="T51" fmla="*/ 355 h 355"/>
                <a:gd name="T52" fmla="*/ 74 w 358"/>
                <a:gd name="T53" fmla="*/ 301 h 355"/>
                <a:gd name="T54" fmla="*/ 159 w 358"/>
                <a:gd name="T55" fmla="*/ 222 h 355"/>
                <a:gd name="T56" fmla="*/ 206 w 358"/>
                <a:gd name="T57" fmla="*/ 222 h 355"/>
                <a:gd name="T58" fmla="*/ 220 w 358"/>
                <a:gd name="T59" fmla="*/ 192 h 355"/>
                <a:gd name="T60" fmla="*/ 240 w 358"/>
                <a:gd name="T61" fmla="*/ 188 h 355"/>
                <a:gd name="T62" fmla="*/ 345 w 358"/>
                <a:gd name="T63" fmla="*/ 3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8" h="355">
                  <a:moveTo>
                    <a:pt x="305" y="288"/>
                  </a:moveTo>
                  <a:cubicBezTo>
                    <a:pt x="316" y="288"/>
                    <a:pt x="324" y="296"/>
                    <a:pt x="324" y="306"/>
                  </a:cubicBezTo>
                  <a:cubicBezTo>
                    <a:pt x="324" y="316"/>
                    <a:pt x="316" y="325"/>
                    <a:pt x="305" y="325"/>
                  </a:cubicBezTo>
                  <a:cubicBezTo>
                    <a:pt x="295" y="325"/>
                    <a:pt x="287" y="316"/>
                    <a:pt x="287" y="306"/>
                  </a:cubicBezTo>
                  <a:cubicBezTo>
                    <a:pt x="287" y="296"/>
                    <a:pt x="295" y="288"/>
                    <a:pt x="305" y="288"/>
                  </a:cubicBezTo>
                  <a:close/>
                  <a:moveTo>
                    <a:pt x="235" y="207"/>
                  </a:moveTo>
                  <a:lnTo>
                    <a:pt x="239" y="216"/>
                  </a:lnTo>
                  <a:lnTo>
                    <a:pt x="229" y="226"/>
                  </a:lnTo>
                  <a:lnTo>
                    <a:pt x="220" y="235"/>
                  </a:lnTo>
                  <a:cubicBezTo>
                    <a:pt x="215" y="241"/>
                    <a:pt x="208" y="245"/>
                    <a:pt x="201" y="248"/>
                  </a:cubicBezTo>
                  <a:lnTo>
                    <a:pt x="264" y="311"/>
                  </a:lnTo>
                  <a:lnTo>
                    <a:pt x="294" y="351"/>
                  </a:lnTo>
                  <a:lnTo>
                    <a:pt x="309" y="355"/>
                  </a:lnTo>
                  <a:lnTo>
                    <a:pt x="353" y="311"/>
                  </a:lnTo>
                  <a:lnTo>
                    <a:pt x="349" y="295"/>
                  </a:lnTo>
                  <a:lnTo>
                    <a:pt x="310" y="265"/>
                  </a:lnTo>
                  <a:lnTo>
                    <a:pt x="250" y="205"/>
                  </a:lnTo>
                  <a:lnTo>
                    <a:pt x="244" y="211"/>
                  </a:lnTo>
                  <a:lnTo>
                    <a:pt x="235" y="207"/>
                  </a:lnTo>
                  <a:close/>
                  <a:moveTo>
                    <a:pt x="129" y="126"/>
                  </a:moveTo>
                  <a:lnTo>
                    <a:pt x="140" y="116"/>
                  </a:lnTo>
                  <a:lnTo>
                    <a:pt x="149" y="121"/>
                  </a:lnTo>
                  <a:lnTo>
                    <a:pt x="144" y="112"/>
                  </a:lnTo>
                  <a:lnTo>
                    <a:pt x="154" y="102"/>
                  </a:lnTo>
                  <a:lnTo>
                    <a:pt x="155" y="101"/>
                  </a:lnTo>
                  <a:cubicBezTo>
                    <a:pt x="158" y="95"/>
                    <a:pt x="159" y="89"/>
                    <a:pt x="159" y="83"/>
                  </a:cubicBezTo>
                  <a:cubicBezTo>
                    <a:pt x="159" y="41"/>
                    <a:pt x="119" y="0"/>
                    <a:pt x="76" y="1"/>
                  </a:cubicBezTo>
                  <a:cubicBezTo>
                    <a:pt x="76" y="1"/>
                    <a:pt x="72" y="6"/>
                    <a:pt x="69" y="8"/>
                  </a:cubicBezTo>
                  <a:cubicBezTo>
                    <a:pt x="103" y="42"/>
                    <a:pt x="100" y="37"/>
                    <a:pt x="100" y="57"/>
                  </a:cubicBezTo>
                  <a:cubicBezTo>
                    <a:pt x="100" y="74"/>
                    <a:pt x="73" y="101"/>
                    <a:pt x="57" y="101"/>
                  </a:cubicBezTo>
                  <a:cubicBezTo>
                    <a:pt x="35" y="101"/>
                    <a:pt x="42" y="104"/>
                    <a:pt x="8" y="70"/>
                  </a:cubicBezTo>
                  <a:cubicBezTo>
                    <a:pt x="5" y="72"/>
                    <a:pt x="0" y="77"/>
                    <a:pt x="0" y="77"/>
                  </a:cubicBezTo>
                  <a:cubicBezTo>
                    <a:pt x="1" y="119"/>
                    <a:pt x="40" y="160"/>
                    <a:pt x="83" y="160"/>
                  </a:cubicBezTo>
                  <a:cubicBezTo>
                    <a:pt x="90" y="160"/>
                    <a:pt x="98" y="157"/>
                    <a:pt x="106" y="153"/>
                  </a:cubicBezTo>
                  <a:lnTo>
                    <a:pt x="108" y="155"/>
                  </a:lnTo>
                  <a:cubicBezTo>
                    <a:pt x="111" y="148"/>
                    <a:pt x="115" y="141"/>
                    <a:pt x="120" y="136"/>
                  </a:cubicBezTo>
                  <a:lnTo>
                    <a:pt x="129" y="126"/>
                  </a:lnTo>
                  <a:close/>
                  <a:moveTo>
                    <a:pt x="345" y="35"/>
                  </a:moveTo>
                  <a:lnTo>
                    <a:pt x="321" y="10"/>
                  </a:lnTo>
                  <a:cubicBezTo>
                    <a:pt x="314" y="4"/>
                    <a:pt x="306" y="1"/>
                    <a:pt x="297" y="1"/>
                  </a:cubicBezTo>
                  <a:cubicBezTo>
                    <a:pt x="289" y="1"/>
                    <a:pt x="280" y="4"/>
                    <a:pt x="273" y="10"/>
                  </a:cubicBezTo>
                  <a:lnTo>
                    <a:pt x="168" y="116"/>
                  </a:lnTo>
                  <a:cubicBezTo>
                    <a:pt x="171" y="122"/>
                    <a:pt x="169" y="131"/>
                    <a:pt x="164" y="136"/>
                  </a:cubicBezTo>
                  <a:cubicBezTo>
                    <a:pt x="161" y="140"/>
                    <a:pt x="155" y="142"/>
                    <a:pt x="150" y="142"/>
                  </a:cubicBezTo>
                  <a:cubicBezTo>
                    <a:pt x="148" y="142"/>
                    <a:pt x="145" y="141"/>
                    <a:pt x="143" y="140"/>
                  </a:cubicBezTo>
                  <a:lnTo>
                    <a:pt x="134" y="150"/>
                  </a:lnTo>
                  <a:cubicBezTo>
                    <a:pt x="121" y="163"/>
                    <a:pt x="121" y="184"/>
                    <a:pt x="134" y="197"/>
                  </a:cubicBezTo>
                  <a:lnTo>
                    <a:pt x="136" y="199"/>
                  </a:lnTo>
                  <a:lnTo>
                    <a:pt x="54" y="281"/>
                  </a:lnTo>
                  <a:lnTo>
                    <a:pt x="32" y="289"/>
                  </a:lnTo>
                  <a:lnTo>
                    <a:pt x="0" y="335"/>
                  </a:lnTo>
                  <a:lnTo>
                    <a:pt x="20" y="355"/>
                  </a:lnTo>
                  <a:lnTo>
                    <a:pt x="66" y="323"/>
                  </a:lnTo>
                  <a:lnTo>
                    <a:pt x="74" y="301"/>
                  </a:lnTo>
                  <a:lnTo>
                    <a:pt x="156" y="219"/>
                  </a:lnTo>
                  <a:lnTo>
                    <a:pt x="159" y="222"/>
                  </a:lnTo>
                  <a:cubicBezTo>
                    <a:pt x="165" y="228"/>
                    <a:pt x="174" y="231"/>
                    <a:pt x="182" y="231"/>
                  </a:cubicBezTo>
                  <a:cubicBezTo>
                    <a:pt x="191" y="231"/>
                    <a:pt x="200" y="228"/>
                    <a:pt x="206" y="222"/>
                  </a:cubicBezTo>
                  <a:lnTo>
                    <a:pt x="215" y="212"/>
                  </a:lnTo>
                  <a:cubicBezTo>
                    <a:pt x="212" y="206"/>
                    <a:pt x="215" y="197"/>
                    <a:pt x="220" y="192"/>
                  </a:cubicBezTo>
                  <a:cubicBezTo>
                    <a:pt x="223" y="188"/>
                    <a:pt x="229" y="186"/>
                    <a:pt x="234" y="186"/>
                  </a:cubicBezTo>
                  <a:cubicBezTo>
                    <a:pt x="236" y="186"/>
                    <a:pt x="238" y="187"/>
                    <a:pt x="240" y="188"/>
                  </a:cubicBezTo>
                  <a:lnTo>
                    <a:pt x="345" y="82"/>
                  </a:lnTo>
                  <a:cubicBezTo>
                    <a:pt x="358" y="69"/>
                    <a:pt x="358" y="48"/>
                    <a:pt x="34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3125" r="8218" b="18277"/>
          <a:stretch/>
        </p:blipFill>
        <p:spPr>
          <a:xfrm>
            <a:off x="323528" y="1763050"/>
            <a:ext cx="3952156" cy="2276914"/>
          </a:xfrm>
          <a:prstGeom prst="rect">
            <a:avLst/>
          </a:prstGeom>
        </p:spPr>
      </p:pic>
      <p:sp>
        <p:nvSpPr>
          <p:cNvPr id="32" name="淘宝店chenying0907出品 52">
            <a:extLst>
              <a:ext uri="{FF2B5EF4-FFF2-40B4-BE49-F238E27FC236}">
                <a16:creationId xmlns:a16="http://schemas.microsoft.com/office/drawing/2014/main" id="{CB00B07F-CD60-4353-ABF3-8008A938C479}"/>
              </a:ext>
            </a:extLst>
          </p:cNvPr>
          <p:cNvSpPr/>
          <p:nvPr/>
        </p:nvSpPr>
        <p:spPr>
          <a:xfrm>
            <a:off x="5147104" y="4017553"/>
            <a:ext cx="3097303" cy="438592"/>
          </a:xfrm>
          <a:prstGeom prst="rect">
            <a:avLst/>
          </a:prstGeom>
        </p:spPr>
        <p:txBody>
          <a:bodyPr wrap="square" lIns="68589" tIns="34295" rIns="68589" bIns="34295">
            <a:spAutoFit/>
          </a:bodyPr>
          <a:lstStyle/>
          <a:p>
            <a:pPr>
              <a:spcAft>
                <a:spcPts val="600"/>
              </a:spcAft>
            </a:pPr>
            <a:r>
              <a:rPr lang="zh-CN" altLang="en-US" sz="2400" b="1" dirty="0">
                <a:solidFill>
                  <a:schemeClr val="accent4"/>
                </a:solidFill>
                <a:latin typeface="微软雅黑" panose="020B0503020204020204" pitchFamily="34" charset="-122"/>
                <a:ea typeface="微软雅黑" panose="020B0503020204020204" pitchFamily="34" charset="-122"/>
              </a:rPr>
              <a:t>可解释机器学习</a:t>
            </a:r>
          </a:p>
        </p:txBody>
      </p:sp>
    </p:spTree>
    <p:extLst>
      <p:ext uri="{BB962C8B-B14F-4D97-AF65-F5344CB8AC3E}">
        <p14:creationId xmlns:p14="http://schemas.microsoft.com/office/powerpoint/2010/main" val="58100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547664" y="627534"/>
            <a:ext cx="7524328" cy="1008112"/>
          </a:xfrm>
          <a:prstGeom prst="rect">
            <a:avLst/>
          </a:prstGeom>
          <a:noFill/>
        </p:spPr>
        <p:txBody>
          <a:bodyPr/>
          <a:lstStyle>
            <a:lvl1pPr marL="342860" indent="-34286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863" indent="-285717"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2867" indent="-228573"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014" indent="-228573"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160" indent="-228573"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307"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00"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7"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43" indent="0">
              <a:lnSpc>
                <a:spcPct val="150000"/>
              </a:lnSpc>
              <a:spcBef>
                <a:spcPts val="600"/>
              </a:spcBef>
              <a:buNone/>
            </a:pPr>
            <a:r>
              <a:rPr lang="zh-CN" altLang="en-US" sz="1600" dirty="0"/>
              <a:t>训练样本</a:t>
            </a:r>
            <a:r>
              <a:rPr lang="en-US" altLang="zh-CN" sz="1600" dirty="0"/>
              <a:t>X = {</a:t>
            </a:r>
            <a:r>
              <a:rPr lang="en-US" altLang="zh-CN" sz="1600" dirty="0" err="1"/>
              <a:t>x</a:t>
            </a:r>
            <a:r>
              <a:rPr lang="en-US" altLang="zh-CN" sz="1600" baseline="-30000" dirty="0" err="1"/>
              <a:t>1</a:t>
            </a:r>
            <a:r>
              <a:rPr lang="en-US" altLang="zh-CN" sz="1600" dirty="0"/>
              <a:t> ,</a:t>
            </a:r>
            <a:r>
              <a:rPr lang="en-US" altLang="zh-CN" sz="1600" dirty="0" err="1"/>
              <a:t>x</a:t>
            </a:r>
            <a:r>
              <a:rPr lang="en-US" altLang="zh-CN" sz="1600" baseline="-30000" dirty="0" err="1"/>
              <a:t>2</a:t>
            </a:r>
            <a:r>
              <a:rPr lang="en-US" altLang="zh-CN" sz="1600" baseline="-30000" dirty="0"/>
              <a:t> </a:t>
            </a:r>
            <a:r>
              <a:rPr lang="en-US" altLang="zh-CN" sz="1600" dirty="0"/>
              <a:t>,..., x</a:t>
            </a:r>
            <a:r>
              <a:rPr lang="en-US" altLang="zh-CN" sz="1600" baseline="-30000" dirty="0"/>
              <a:t>i</a:t>
            </a:r>
            <a:r>
              <a:rPr lang="en-US" altLang="zh-CN" sz="1600" dirty="0"/>
              <a:t>}</a:t>
            </a:r>
            <a:r>
              <a:rPr lang="zh-CN" altLang="en-US" sz="1600" dirty="0"/>
              <a:t>馈入输入层，每层之间存在加权连接；其中</a:t>
            </a:r>
            <a:r>
              <a:rPr lang="en-US" altLang="zh-CN" sz="1600" dirty="0"/>
              <a:t> </a:t>
            </a:r>
            <a:r>
              <a:rPr lang="en-US" altLang="zh-CN" sz="1600" dirty="0" err="1"/>
              <a:t>w</a:t>
            </a:r>
            <a:r>
              <a:rPr lang="en-US" altLang="zh-CN" sz="1600" baseline="-30000" dirty="0" err="1"/>
              <a:t>ij</a:t>
            </a:r>
            <a:r>
              <a:rPr lang="zh-CN" altLang="en-US" sz="1600" dirty="0"/>
              <a:t>表示由前一层的单元</a:t>
            </a:r>
            <a:r>
              <a:rPr lang="en-US" altLang="zh-CN" sz="1600" dirty="0"/>
              <a:t>i</a:t>
            </a:r>
            <a:r>
              <a:rPr lang="zh-CN" altLang="en-US" sz="1600" dirty="0"/>
              <a:t>与其下一层的单元</a:t>
            </a:r>
            <a:r>
              <a:rPr lang="en-US" altLang="zh-CN" sz="1600" dirty="0"/>
              <a:t>j</a:t>
            </a:r>
            <a:r>
              <a:rPr lang="zh-CN" altLang="en-US" sz="1600" dirty="0"/>
              <a:t>的之间的连接的权。 </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213" y="3454464"/>
            <a:ext cx="4176464" cy="169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440" y="1557618"/>
            <a:ext cx="3268773" cy="187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8792" y="573872"/>
            <a:ext cx="1628464" cy="463588"/>
          </a:xfrm>
          <a:prstGeom prst="rect">
            <a:avLst/>
          </a:prstGeom>
          <a:solidFill>
            <a:srgbClr val="C00000"/>
          </a:solidFill>
        </p:spPr>
        <p:txBody>
          <a:bodyPr wrap="square" anchor="ctr" anchorCtr="0">
            <a:spAutoFit/>
          </a:bodyPr>
          <a:lstStyle/>
          <a:p>
            <a:pPr algn="ctr">
              <a:lnSpc>
                <a:spcPct val="150000"/>
              </a:lnSpc>
            </a:pPr>
            <a:r>
              <a:rPr lang="zh-CN" altLang="en-US" b="1" dirty="0">
                <a:solidFill>
                  <a:schemeClr val="bg1"/>
                </a:solidFill>
              </a:rPr>
              <a:t>神经网络</a:t>
            </a:r>
            <a:endParaRPr lang="en-US" altLang="zh-CN" b="1" dirty="0">
              <a:solidFill>
                <a:schemeClr val="bg1"/>
              </a:solidFill>
            </a:endParaRPr>
          </a:p>
        </p:txBody>
      </p:sp>
      <p:pic>
        <p:nvPicPr>
          <p:cNvPr id="5125" name="Picture 5" descr="这里写图片描述"/>
          <p:cNvPicPr>
            <a:picLocks noChangeAspect="1" noChangeArrowheads="1"/>
          </p:cNvPicPr>
          <p:nvPr/>
        </p:nvPicPr>
        <p:blipFill rotWithShape="1">
          <a:blip r:embed="rId5">
            <a:extLst>
              <a:ext uri="{28A0092B-C50C-407E-A947-70E740481C1C}">
                <a14:useLocalDpi xmlns:a14="http://schemas.microsoft.com/office/drawing/2010/main" val="0"/>
              </a:ext>
            </a:extLst>
          </a:blip>
          <a:srcRect b="6460"/>
          <a:stretch/>
        </p:blipFill>
        <p:spPr bwMode="auto">
          <a:xfrm>
            <a:off x="4074213" y="1557618"/>
            <a:ext cx="4176464" cy="188533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pics4.baidu.com/feed/d62a6059252dd42afa86ef7e823b7fb3c8eab85b.jpeg@f_auto?token=6f8466cc1e98b971d4eaaf1e2cd3df5b&amp;s=E01BC13A8F5158CA1C58ACC8020030B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440" y="3489829"/>
            <a:ext cx="3268773" cy="15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482103"/>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979" y="1043343"/>
            <a:ext cx="5328592" cy="203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96" y="3075806"/>
            <a:ext cx="4464446" cy="198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8861" y="2856255"/>
            <a:ext cx="4064387" cy="225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矩形 35"/>
          <p:cNvSpPr/>
          <p:nvPr/>
        </p:nvSpPr>
        <p:spPr>
          <a:xfrm>
            <a:off x="-8792" y="573872"/>
            <a:ext cx="1628464" cy="463588"/>
          </a:xfrm>
          <a:prstGeom prst="rect">
            <a:avLst/>
          </a:prstGeom>
          <a:solidFill>
            <a:srgbClr val="C00000"/>
          </a:solidFill>
        </p:spPr>
        <p:txBody>
          <a:bodyPr wrap="square" anchor="ctr" anchorCtr="0">
            <a:spAutoFit/>
          </a:bodyPr>
          <a:lstStyle/>
          <a:p>
            <a:pPr algn="ctr">
              <a:lnSpc>
                <a:spcPct val="150000"/>
              </a:lnSpc>
            </a:pPr>
            <a:r>
              <a:rPr lang="zh-CN" altLang="en-US" b="1" dirty="0">
                <a:solidFill>
                  <a:schemeClr val="bg1"/>
                </a:solidFill>
              </a:rPr>
              <a:t>神经网络</a:t>
            </a:r>
            <a:endParaRPr lang="en-US" altLang="zh-CN" b="1" dirty="0">
              <a:solidFill>
                <a:schemeClr val="bg1"/>
              </a:solidFill>
            </a:endParaRPr>
          </a:p>
        </p:txBody>
      </p:sp>
      <p:grpSp>
        <p:nvGrpSpPr>
          <p:cNvPr id="2" name="组合 1"/>
          <p:cNvGrpSpPr/>
          <p:nvPr/>
        </p:nvGrpSpPr>
        <p:grpSpPr>
          <a:xfrm>
            <a:off x="5079614" y="805667"/>
            <a:ext cx="3903050" cy="1849514"/>
            <a:chOff x="5145218" y="805665"/>
            <a:chExt cx="3815713" cy="1751037"/>
          </a:xfrm>
        </p:grpSpPr>
        <p:pic>
          <p:nvPicPr>
            <p:cNvPr id="1024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8064" y="805665"/>
              <a:ext cx="1675238" cy="3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53220"/>
            <a:stretch/>
          </p:blipFill>
          <p:spPr bwMode="auto">
            <a:xfrm>
              <a:off x="5148064" y="1182041"/>
              <a:ext cx="2961492" cy="59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74814"/>
            <a:stretch/>
          </p:blipFill>
          <p:spPr bwMode="auto">
            <a:xfrm>
              <a:off x="5148064" y="2025065"/>
              <a:ext cx="3812867" cy="25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0661" b="27762"/>
            <a:stretch/>
          </p:blipFill>
          <p:spPr bwMode="auto">
            <a:xfrm>
              <a:off x="5148063" y="1723291"/>
              <a:ext cx="3242115" cy="30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7622" b="36273"/>
            <a:stretch/>
          </p:blipFill>
          <p:spPr bwMode="auto">
            <a:xfrm>
              <a:off x="5145218" y="2293547"/>
              <a:ext cx="3812867" cy="263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47470116"/>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792" y="573872"/>
            <a:ext cx="1628464" cy="463588"/>
          </a:xfrm>
          <a:prstGeom prst="rect">
            <a:avLst/>
          </a:prstGeom>
          <a:solidFill>
            <a:srgbClr val="C00000"/>
          </a:solidFill>
        </p:spPr>
        <p:txBody>
          <a:bodyPr wrap="square" anchor="ctr" anchorCtr="0">
            <a:spAutoFit/>
          </a:bodyPr>
          <a:lstStyle/>
          <a:p>
            <a:pPr algn="ctr">
              <a:lnSpc>
                <a:spcPct val="150000"/>
              </a:lnSpc>
            </a:pPr>
            <a:r>
              <a:rPr lang="zh-CN" altLang="en-US" b="1" dirty="0">
                <a:solidFill>
                  <a:schemeClr val="bg1"/>
                </a:solidFill>
              </a:rPr>
              <a:t>支持向量机</a:t>
            </a:r>
            <a:endParaRPr lang="en-US" altLang="zh-CN" b="1" dirty="0">
              <a:solidFill>
                <a:schemeClr val="bg1"/>
              </a:solidFill>
            </a:endParaRPr>
          </a:p>
        </p:txBody>
      </p:sp>
      <p:sp>
        <p:nvSpPr>
          <p:cNvPr id="3" name="矩形 2"/>
          <p:cNvSpPr/>
          <p:nvPr/>
        </p:nvSpPr>
        <p:spPr>
          <a:xfrm>
            <a:off x="1619672" y="712316"/>
            <a:ext cx="7488832" cy="923330"/>
          </a:xfrm>
          <a:prstGeom prst="rect">
            <a:avLst/>
          </a:prstGeom>
        </p:spPr>
        <p:txBody>
          <a:bodyPr wrap="square">
            <a:spAutoFit/>
          </a:bodyPr>
          <a:lstStyle/>
          <a:p>
            <a:r>
              <a:rPr lang="en-US" altLang="zh-CN" dirty="0" err="1"/>
              <a:t>SVM</a:t>
            </a:r>
            <a:r>
              <a:rPr lang="zh-CN" altLang="en-US" dirty="0"/>
              <a:t>（</a:t>
            </a:r>
            <a:r>
              <a:rPr lang="en-US" altLang="zh-CN" dirty="0"/>
              <a:t>Support Vector Machine</a:t>
            </a:r>
            <a:r>
              <a:rPr lang="zh-CN" altLang="en-US" dirty="0"/>
              <a:t>）的最核心的思想就是从输入空间（</a:t>
            </a:r>
            <a:r>
              <a:rPr lang="en-US" altLang="zh-CN" dirty="0" err="1"/>
              <a:t>Ipnut</a:t>
            </a:r>
            <a:r>
              <a:rPr lang="en-US" altLang="zh-CN" dirty="0"/>
              <a:t> space</a:t>
            </a:r>
            <a:r>
              <a:rPr lang="zh-CN" altLang="en-US" dirty="0"/>
              <a:t>）向一个更加高维度（</a:t>
            </a:r>
            <a:r>
              <a:rPr lang="en-US" altLang="zh-CN" dirty="0"/>
              <a:t>Feature space</a:t>
            </a:r>
            <a:r>
              <a:rPr lang="zh-CN" altLang="en-US" dirty="0"/>
              <a:t>）的映射。与神经网络的隐含层相似，从输入向某一个中间的阶段做了一个映射，再进行分类。</a:t>
            </a:r>
          </a:p>
        </p:txBody>
      </p:sp>
      <p:pic>
        <p:nvPicPr>
          <p:cNvPr id="9220" name="Picture 4" descr="https://img-blog.csdnimg.cn/066f44f3e68c4a49b2dbe9e38e59f0f9.png?x-oss-process=image/watermark,type_ZHJvaWRzYW5zZmFsbGJhY2s,shadow_50,text_Q1NETiBA54eV5Y-M5Zik,size_20,color_FFFFFF,t_70,g_se,x_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2360919"/>
            <a:ext cx="2743812" cy="19160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87624" y="4659982"/>
            <a:ext cx="1800200" cy="307777"/>
          </a:xfrm>
          <a:prstGeom prst="rect">
            <a:avLst/>
          </a:prstGeom>
          <a:noFill/>
        </p:spPr>
        <p:txBody>
          <a:bodyPr wrap="square" lIns="0" tIns="0" rIns="0" bIns="0" rtlCol="0">
            <a:spAutoFit/>
          </a:bodyPr>
          <a:lstStyle/>
          <a:p>
            <a:r>
              <a:rPr lang="zh-CN" altLang="en-US" sz="2000" b="1" dirty="0">
                <a:solidFill>
                  <a:schemeClr val="accent1"/>
                </a:solidFill>
                <a:latin typeface="微软雅黑" pitchFamily="34" charset="-122"/>
                <a:ea typeface="微软雅黑" pitchFamily="34" charset="-122"/>
              </a:rPr>
              <a:t>线性可分</a:t>
            </a:r>
          </a:p>
        </p:txBody>
      </p:sp>
      <p:grpSp>
        <p:nvGrpSpPr>
          <p:cNvPr id="6" name="组合 5"/>
          <p:cNvGrpSpPr/>
          <p:nvPr/>
        </p:nvGrpSpPr>
        <p:grpSpPr>
          <a:xfrm>
            <a:off x="3419872" y="2290246"/>
            <a:ext cx="5619750" cy="2057400"/>
            <a:chOff x="3419872" y="2290246"/>
            <a:chExt cx="5619750" cy="2057400"/>
          </a:xfrm>
        </p:grpSpPr>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290246"/>
              <a:ext cx="56197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40823" t="-6879" r="40823" b="93121"/>
            <a:stretch/>
          </p:blipFill>
          <p:spPr bwMode="auto">
            <a:xfrm>
              <a:off x="7607442" y="3867894"/>
              <a:ext cx="1432177" cy="393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extBox 14"/>
          <p:cNvSpPr txBox="1"/>
          <p:nvPr/>
        </p:nvSpPr>
        <p:spPr>
          <a:xfrm>
            <a:off x="3707904" y="4641637"/>
            <a:ext cx="1800200" cy="307777"/>
          </a:xfrm>
          <a:prstGeom prst="rect">
            <a:avLst/>
          </a:prstGeom>
          <a:noFill/>
        </p:spPr>
        <p:txBody>
          <a:bodyPr wrap="square" lIns="0" tIns="0" rIns="0" bIns="0" rtlCol="0">
            <a:spAutoFit/>
          </a:bodyPr>
          <a:lstStyle/>
          <a:p>
            <a:r>
              <a:rPr lang="zh-CN" altLang="en-US" sz="2000" b="1" dirty="0">
                <a:solidFill>
                  <a:schemeClr val="accent1"/>
                </a:solidFill>
                <a:latin typeface="微软雅黑" pitchFamily="34" charset="-122"/>
                <a:ea typeface="微软雅黑" pitchFamily="34" charset="-122"/>
              </a:rPr>
              <a:t>线性不可分</a:t>
            </a:r>
          </a:p>
        </p:txBody>
      </p:sp>
      <p:sp>
        <p:nvSpPr>
          <p:cNvPr id="16" name="TextBox 15"/>
          <p:cNvSpPr txBox="1"/>
          <p:nvPr/>
        </p:nvSpPr>
        <p:spPr>
          <a:xfrm>
            <a:off x="6876256" y="4655191"/>
            <a:ext cx="1800200" cy="307777"/>
          </a:xfrm>
          <a:prstGeom prst="rect">
            <a:avLst/>
          </a:prstGeom>
          <a:noFill/>
        </p:spPr>
        <p:txBody>
          <a:bodyPr wrap="square" lIns="0" tIns="0" rIns="0" bIns="0" rtlCol="0">
            <a:spAutoFit/>
          </a:bodyPr>
          <a:lstStyle/>
          <a:p>
            <a:r>
              <a:rPr lang="zh-CN" altLang="en-US" sz="2000" b="1" dirty="0">
                <a:solidFill>
                  <a:schemeClr val="accent1"/>
                </a:solidFill>
                <a:latin typeface="微软雅黑" pitchFamily="34" charset="-122"/>
                <a:ea typeface="微软雅黑" pitchFamily="34" charset="-122"/>
              </a:rPr>
              <a:t>线性可分</a:t>
            </a:r>
          </a:p>
        </p:txBody>
      </p:sp>
      <p:sp>
        <p:nvSpPr>
          <p:cNvPr id="8" name="右箭头 7"/>
          <p:cNvSpPr/>
          <p:nvPr/>
        </p:nvSpPr>
        <p:spPr>
          <a:xfrm>
            <a:off x="5868144" y="3075806"/>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1826605"/>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792" y="573872"/>
            <a:ext cx="1628464" cy="463588"/>
          </a:xfrm>
          <a:prstGeom prst="rect">
            <a:avLst/>
          </a:prstGeom>
          <a:solidFill>
            <a:srgbClr val="C00000"/>
          </a:solidFill>
        </p:spPr>
        <p:txBody>
          <a:bodyPr wrap="square" anchor="ctr" anchorCtr="0">
            <a:spAutoFit/>
          </a:bodyPr>
          <a:lstStyle/>
          <a:p>
            <a:pPr algn="ctr">
              <a:lnSpc>
                <a:spcPct val="150000"/>
              </a:lnSpc>
            </a:pPr>
            <a:r>
              <a:rPr lang="zh-CN" altLang="en-US" b="1" dirty="0">
                <a:solidFill>
                  <a:schemeClr val="bg1"/>
                </a:solidFill>
              </a:rPr>
              <a:t>支持向量机</a:t>
            </a:r>
            <a:endParaRPr lang="en-US" altLang="zh-CN" b="1" dirty="0">
              <a:solidFill>
                <a:schemeClr val="bg1"/>
              </a:solidFill>
            </a:endParaRPr>
          </a:p>
        </p:txBody>
      </p:sp>
      <p:pic>
        <p:nvPicPr>
          <p:cNvPr id="102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6" y="1037461"/>
            <a:ext cx="1714445" cy="116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3275856" y="3507854"/>
            <a:ext cx="5472608" cy="1616447"/>
            <a:chOff x="3719591" y="3363838"/>
            <a:chExt cx="4267200" cy="1236216"/>
          </a:xfrm>
        </p:grpSpPr>
        <p:pic>
          <p:nvPicPr>
            <p:cNvPr id="1127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824" y="3363838"/>
              <a:ext cx="19431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591" y="3507854"/>
              <a:ext cx="42672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8162" y="1054777"/>
            <a:ext cx="1676807" cy="330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8162" y="1399592"/>
            <a:ext cx="1676807" cy="80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t="11839" b="14662"/>
          <a:stretch/>
        </p:blipFill>
        <p:spPr bwMode="auto">
          <a:xfrm>
            <a:off x="39802" y="2255481"/>
            <a:ext cx="1460500" cy="44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919" y="2301449"/>
            <a:ext cx="19240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02" y="2774950"/>
            <a:ext cx="3485167" cy="750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31" y="3583523"/>
            <a:ext cx="187325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31" y="4077444"/>
            <a:ext cx="283210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496" y="3867894"/>
            <a:ext cx="30797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870" y="4854833"/>
            <a:ext cx="14414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8487" y="699542"/>
            <a:ext cx="40259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9" name="Picture 13"/>
          <p:cNvPicPr>
            <a:picLocks noChangeAspect="1" noChangeArrowheads="1"/>
          </p:cNvPicPr>
          <p:nvPr/>
        </p:nvPicPr>
        <p:blipFill rotWithShape="1">
          <a:blip r:embed="rId16">
            <a:extLst>
              <a:ext uri="{28A0092B-C50C-407E-A947-70E740481C1C}">
                <a14:useLocalDpi xmlns:a14="http://schemas.microsoft.com/office/drawing/2010/main" val="0"/>
              </a:ext>
            </a:extLst>
          </a:blip>
          <a:srcRect r="50000"/>
          <a:stretch/>
        </p:blipFill>
        <p:spPr bwMode="auto">
          <a:xfrm>
            <a:off x="3668188" y="1275606"/>
            <a:ext cx="317500"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0"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67944" y="1275606"/>
            <a:ext cx="3616443" cy="801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1" name="Picture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8487" y="2067694"/>
            <a:ext cx="5162195" cy="265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2" name="Picture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33087" y="2355726"/>
            <a:ext cx="3387185" cy="737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72200" y="2684071"/>
            <a:ext cx="2376264" cy="101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4278330"/>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4"/>
          <p:cNvSpPr>
            <a:spLocks noChangeArrowheads="1"/>
          </p:cNvSpPr>
          <p:nvPr/>
        </p:nvSpPr>
        <p:spPr bwMode="auto">
          <a:xfrm>
            <a:off x="4139836" y="1509814"/>
            <a:ext cx="31684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cs typeface="+mn-ea"/>
                <a:sym typeface="+mn-lt"/>
              </a:rPr>
              <a:t>可解释的意义</a:t>
            </a:r>
          </a:p>
        </p:txBody>
      </p:sp>
      <p:sp>
        <p:nvSpPr>
          <p:cNvPr id="23" name="TextBox 24"/>
          <p:cNvSpPr>
            <a:spLocks noChangeArrowheads="1"/>
          </p:cNvSpPr>
          <p:nvPr/>
        </p:nvSpPr>
        <p:spPr bwMode="auto">
          <a:xfrm>
            <a:off x="4139836" y="2283718"/>
            <a:ext cx="307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cs typeface="+mn-ea"/>
                <a:sym typeface="+mn-lt"/>
              </a:rPr>
              <a:t>可解释的分类</a:t>
            </a:r>
          </a:p>
        </p:txBody>
      </p:sp>
      <p:sp>
        <p:nvSpPr>
          <p:cNvPr id="24" name="TextBox 24"/>
          <p:cNvSpPr>
            <a:spLocks noChangeArrowheads="1"/>
          </p:cNvSpPr>
          <p:nvPr/>
        </p:nvSpPr>
        <p:spPr bwMode="auto">
          <a:xfrm>
            <a:off x="4139836" y="3105199"/>
            <a:ext cx="307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cs typeface="+mn-ea"/>
                <a:sym typeface="+mn-lt"/>
              </a:rPr>
              <a:t>可解释的范围</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843558"/>
            <a:ext cx="292100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3409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059582"/>
            <a:ext cx="8352572" cy="923330"/>
          </a:xfrm>
          <a:prstGeom prst="rect">
            <a:avLst/>
          </a:prstGeom>
        </p:spPr>
        <p:txBody>
          <a:bodyPr wrap="square">
            <a:spAutoFit/>
          </a:bodyPr>
          <a:lstStyle/>
          <a:p>
            <a:pPr marL="285750" indent="-285750">
              <a:lnSpc>
                <a:spcPct val="150000"/>
              </a:lnSpc>
              <a:buFont typeface="Wingdings" pitchFamily="2" charset="2"/>
              <a:buChar char="p"/>
            </a:pPr>
            <a:r>
              <a:rPr lang="zh-CN" altLang="en-US" dirty="0"/>
              <a:t>深度学习（</a:t>
            </a:r>
            <a:r>
              <a:rPr lang="en-US" altLang="zh-CN" dirty="0"/>
              <a:t>DL</a:t>
            </a:r>
            <a:r>
              <a:rPr lang="zh-CN" altLang="en-US" dirty="0"/>
              <a:t>，</a:t>
            </a:r>
            <a:r>
              <a:rPr lang="en-US" altLang="zh-CN" dirty="0"/>
              <a:t>Deep Learning</a:t>
            </a:r>
            <a:r>
              <a:rPr lang="zh-CN" altLang="en-US" dirty="0"/>
              <a:t>）是机器学习（</a:t>
            </a:r>
            <a:r>
              <a:rPr lang="en-US" altLang="zh-CN" dirty="0"/>
              <a:t>ML</a:t>
            </a:r>
            <a:r>
              <a:rPr lang="zh-CN" altLang="en-US" dirty="0"/>
              <a:t>，</a:t>
            </a:r>
            <a:r>
              <a:rPr lang="en-US" altLang="zh-CN" dirty="0"/>
              <a:t>Machine Learning</a:t>
            </a:r>
            <a:r>
              <a:rPr lang="zh-CN" altLang="en-US" dirty="0"/>
              <a:t>）领域中一个新的研究方向，它被引入机器学习使其更接近于最初的目标</a:t>
            </a:r>
            <a:r>
              <a:rPr lang="en-US" altLang="zh-CN" dirty="0"/>
              <a:t>——</a:t>
            </a:r>
            <a:r>
              <a:rPr lang="zh-CN" altLang="en-US" dirty="0"/>
              <a:t>人工智能。</a:t>
            </a:r>
            <a:endParaRPr lang="en-US" altLang="zh-C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715" y="2190037"/>
            <a:ext cx="4764789"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95536" y="2139702"/>
            <a:ext cx="4032448" cy="2169825"/>
          </a:xfrm>
          <a:prstGeom prst="rect">
            <a:avLst/>
          </a:prstGeom>
        </p:spPr>
        <p:txBody>
          <a:bodyPr wrap="square">
            <a:spAutoFit/>
          </a:bodyPr>
          <a:lstStyle/>
          <a:p>
            <a:pPr marL="285750" indent="-285750">
              <a:lnSpc>
                <a:spcPct val="150000"/>
              </a:lnSpc>
              <a:buFont typeface="Wingdings" pitchFamily="2" charset="2"/>
              <a:buChar char="p"/>
            </a:pPr>
            <a:r>
              <a:rPr lang="zh-CN" altLang="en-US" dirty="0"/>
              <a:t>深度学习源于人工神经网络的研究，含多个隐藏层的多层感知器就是一种深度学习结构。动机在于建立模拟人脑进行分析学习的神经网络，例如图像，声音和文本等。</a:t>
            </a:r>
            <a:endParaRPr lang="en-US" altLang="zh-CN" dirty="0"/>
          </a:p>
        </p:txBody>
      </p:sp>
    </p:spTree>
    <p:extLst>
      <p:ext uri="{BB962C8B-B14F-4D97-AF65-F5344CB8AC3E}">
        <p14:creationId xmlns:p14="http://schemas.microsoft.com/office/powerpoint/2010/main" val="72385649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196" y="1131590"/>
            <a:ext cx="8208912" cy="3416320"/>
          </a:xfrm>
          <a:prstGeom prst="rect">
            <a:avLst/>
          </a:prstGeom>
        </p:spPr>
        <p:txBody>
          <a:bodyPr wrap="square">
            <a:spAutoFit/>
          </a:bodyPr>
          <a:lstStyle/>
          <a:p>
            <a:pPr marL="285750" indent="-285750">
              <a:lnSpc>
                <a:spcPct val="150000"/>
              </a:lnSpc>
              <a:buFont typeface="Wingdings" pitchFamily="2" charset="2"/>
              <a:buChar char="p"/>
            </a:pPr>
            <a:r>
              <a:rPr lang="zh-CN" altLang="en-US" dirty="0"/>
              <a:t>相⽐于传统的模式识别、机器学习需要⼿⼯提取特征，深度学习最⼤的优势是可以⾃动从数据中提取特征。通过多层处理，逐渐将初始的“低层”特征表示转化为“高层”特征表示，可将深度学习理解为进行“特征学习”（</a:t>
            </a:r>
            <a:r>
              <a:rPr lang="en-US" altLang="zh-CN" dirty="0"/>
              <a:t>feature learning</a:t>
            </a:r>
            <a:r>
              <a:rPr lang="zh-CN" altLang="en-US" dirty="0"/>
              <a:t>）或“表示学习”（</a:t>
            </a:r>
            <a:r>
              <a:rPr lang="en-US" altLang="zh-CN" dirty="0"/>
              <a:t>representation learning</a:t>
            </a:r>
            <a:r>
              <a:rPr lang="zh-CN" altLang="en-US" dirty="0"/>
              <a:t>）。</a:t>
            </a:r>
          </a:p>
          <a:p>
            <a:pPr marL="285750" indent="-285750">
              <a:lnSpc>
                <a:spcPct val="150000"/>
              </a:lnSpc>
              <a:buFont typeface="Wingdings" pitchFamily="2" charset="2"/>
              <a:buChar char="p"/>
            </a:pPr>
            <a:r>
              <a:rPr lang="zh-CN" altLang="en-US" dirty="0"/>
              <a:t>举例，使⽤机器学习系统识别⼀只狼，我们需要⼿动提取、输⼊我们⼈类可以将动物识别为狼的特征，⽐如体表⽑茸茸、有两只凶狠的眼睛等；⽽使⽤深度学习系统，我们只需要将⼤量的狼的图⽚输⼊系统，它就会⾃动学习特征。</a:t>
            </a:r>
          </a:p>
        </p:txBody>
      </p:sp>
    </p:spTree>
    <p:extLst>
      <p:ext uri="{BB962C8B-B14F-4D97-AF65-F5344CB8AC3E}">
        <p14:creationId xmlns:p14="http://schemas.microsoft.com/office/powerpoint/2010/main" val="239690310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053951"/>
            <a:ext cx="5994727" cy="3785652"/>
          </a:xfrm>
          <a:prstGeom prst="rect">
            <a:avLst/>
          </a:prstGeom>
        </p:spPr>
        <p:txBody>
          <a:bodyPr wrap="square">
            <a:spAutoFit/>
          </a:bodyPr>
          <a:lstStyle/>
          <a:p>
            <a:pPr marL="285750" indent="-285750">
              <a:lnSpc>
                <a:spcPct val="150000"/>
              </a:lnSpc>
              <a:buFont typeface="Wingdings" pitchFamily="2" charset="2"/>
              <a:buChar char="p"/>
            </a:pPr>
            <a:r>
              <a:rPr lang="zh-CN" altLang="en-US" sz="2000" dirty="0"/>
              <a:t>以识别狼的⼈⼯智能系统为例，在</a:t>
            </a:r>
            <a:r>
              <a:rPr lang="en-US" altLang="zh-CN" sz="2000" dirty="0"/>
              <a:t>Macro</a:t>
            </a:r>
            <a:r>
              <a:rPr lang="zh-CN" altLang="en-US" sz="2000" dirty="0"/>
              <a:t>等⼈研究的⼯作中发现，深度学习系统会将西伯利亚哈⼠奇识别为狼，为什么呢？</a:t>
            </a:r>
          </a:p>
          <a:p>
            <a:pPr marL="285750" indent="-285750">
              <a:lnSpc>
                <a:spcPct val="150000"/>
              </a:lnSpc>
              <a:buFont typeface="Wingdings" pitchFamily="2" charset="2"/>
              <a:buChar char="p"/>
            </a:pPr>
            <a:r>
              <a:rPr lang="zh-CN" altLang="en-US" sz="2000" dirty="0"/>
              <a:t>原因是在训练系统时，输⼊的狼的图⽚上的背景⼤多是皑皑⽩雪，使得系统在⾃动提取特征时将⽩雪背景作为了识别狼的标志。</a:t>
            </a:r>
            <a:endParaRPr lang="en-US" altLang="zh-CN" sz="2000" dirty="0"/>
          </a:p>
          <a:p>
            <a:pPr marL="285750" indent="-285750">
              <a:lnSpc>
                <a:spcPct val="150000"/>
              </a:lnSpc>
              <a:buFont typeface="Wingdings" pitchFamily="2" charset="2"/>
              <a:buChar char="p"/>
            </a:pPr>
            <a:r>
              <a:rPr lang="zh-CN" altLang="en-US" sz="2000" dirty="0"/>
              <a:t>图</a:t>
            </a:r>
            <a:r>
              <a:rPr lang="en-US" altLang="zh-CN" sz="2000" dirty="0"/>
              <a:t>b</a:t>
            </a:r>
            <a:r>
              <a:rPr lang="zh-CN" altLang="en-US" sz="2000" dirty="0"/>
              <a:t>为说明系统使⽤了图⽚的背景并忽略了动物的特征。模型原本应该关注动物的眼睛。</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271" y="723905"/>
            <a:ext cx="2244002" cy="222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2271" y="2950572"/>
            <a:ext cx="2244002" cy="212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042340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203598"/>
            <a:ext cx="7848872" cy="1428211"/>
          </a:xfrm>
          <a:prstGeom prst="rect">
            <a:avLst/>
          </a:prstGeom>
        </p:spPr>
        <p:txBody>
          <a:bodyPr wrap="square">
            <a:spAutoFit/>
          </a:bodyPr>
          <a:lstStyle/>
          <a:p>
            <a:pPr marL="342900" indent="-342900">
              <a:lnSpc>
                <a:spcPct val="150000"/>
              </a:lnSpc>
              <a:buFont typeface="Wingdings" pitchFamily="2" charset="2"/>
              <a:buChar char="p"/>
            </a:pPr>
            <a:r>
              <a:rPr lang="en-US" altLang="zh-CN" sz="2000" dirty="0"/>
              <a:t>2016</a:t>
            </a:r>
            <a:r>
              <a:rPr lang="zh-CN" altLang="en-US" sz="2000" dirty="0"/>
              <a:t>年</a:t>
            </a:r>
            <a:r>
              <a:rPr lang="en-US" altLang="zh-CN" sz="2000" dirty="0"/>
              <a:t>5⽉</a:t>
            </a:r>
            <a:r>
              <a:rPr lang="zh-CN" altLang="en-US" sz="2000" dirty="0"/>
              <a:t>，美国佛罗⾥达州⼀位男⼦驾驶开启</a:t>
            </a:r>
            <a:r>
              <a:rPr lang="zh-CN" altLang="en-US" sz="2000" b="1" dirty="0"/>
              <a:t>⾃动驾驶</a:t>
            </a:r>
            <a:r>
              <a:rPr lang="zh-CN" altLang="en-US" sz="2000" dirty="0"/>
              <a:t>模式后，特斯拉</a:t>
            </a:r>
            <a:r>
              <a:rPr lang="en-US" altLang="zh-CN" sz="2000" dirty="0"/>
              <a:t>Model S</a:t>
            </a:r>
            <a:r>
              <a:rPr lang="zh-CN" altLang="en-US" sz="2000" dirty="0"/>
              <a:t>撞上⼀辆正在马路中间⾏驶的半挂卡车，导致驾驶员当场死亡。什么原因造成的呢？</a:t>
            </a:r>
            <a:endParaRPr lang="en-US" altLang="zh-CN" sz="2000" dirty="0"/>
          </a:p>
        </p:txBody>
      </p:sp>
      <p:sp>
        <p:nvSpPr>
          <p:cNvPr id="3" name="矩形 2"/>
          <p:cNvSpPr/>
          <p:nvPr/>
        </p:nvSpPr>
        <p:spPr>
          <a:xfrm>
            <a:off x="539552" y="3075806"/>
            <a:ext cx="7848872" cy="1428211"/>
          </a:xfrm>
          <a:prstGeom prst="rect">
            <a:avLst/>
          </a:prstGeom>
        </p:spPr>
        <p:txBody>
          <a:bodyPr wrap="square">
            <a:spAutoFit/>
          </a:bodyPr>
          <a:lstStyle/>
          <a:p>
            <a:pPr marL="342900" indent="-342900">
              <a:lnSpc>
                <a:spcPct val="150000"/>
              </a:lnSpc>
              <a:buFont typeface="Wingdings" pitchFamily="2" charset="2"/>
              <a:buChar char="p"/>
            </a:pPr>
            <a:r>
              <a:rPr lang="zh-CN" altLang="en-US" sz="2000" dirty="0"/>
              <a:t>排查原因时发现，主要是因为图像识别系统没能把卡车的⽩⾊车厢与⼤背景中的蓝天⽩云区分开导致的，系统认为是卡车是蓝天⽩云时就不会⾃动刹车进⽽引发了事故。</a:t>
            </a:r>
          </a:p>
        </p:txBody>
      </p:sp>
    </p:spTree>
    <p:extLst>
      <p:ext uri="{BB962C8B-B14F-4D97-AF65-F5344CB8AC3E}">
        <p14:creationId xmlns:p14="http://schemas.microsoft.com/office/powerpoint/2010/main" val="349573309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570396" y="1177756"/>
            <a:ext cx="813690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fontAlgn="base">
              <a:lnSpc>
                <a:spcPct val="150000"/>
              </a:lnSpc>
              <a:spcBef>
                <a:spcPct val="0"/>
              </a:spcBef>
              <a:spcAft>
                <a:spcPct val="0"/>
              </a:spcAft>
              <a:buFont typeface="Wingdings" pitchFamily="2" charset="2"/>
              <a:buChar char="p"/>
            </a:pPr>
            <a:r>
              <a:rPr lang="zh-CN" altLang="en-US" sz="2000" dirty="0">
                <a:latin typeface="微软雅黑" pitchFamily="34" charset="-122"/>
                <a:ea typeface="微软雅黑" pitchFamily="34" charset="-122"/>
                <a:cs typeface="宋体" pitchFamily="2" charset="-122"/>
              </a:rPr>
              <a:t>在医疗领域，⽤了⼀个极深的神经⽹络，预测结果告诉⽤户很可能得了癌症。那么，为什么呢？为什么要相信你呢？你是不是应该给出⼀个合理的解释呢？你该如何给出⼀个合理的解释呢？</a:t>
            </a:r>
            <a:endParaRPr lang="en-US" altLang="zh-CN" sz="2000" dirty="0">
              <a:latin typeface="微软雅黑" pitchFamily="34" charset="-122"/>
              <a:ea typeface="微软雅黑" pitchFamily="34" charset="-122"/>
              <a:cs typeface="宋体" pitchFamily="2" charset="-122"/>
            </a:endParaRPr>
          </a:p>
          <a:p>
            <a:pPr lvl="0" fontAlgn="base">
              <a:lnSpc>
                <a:spcPct val="150000"/>
              </a:lnSpc>
              <a:spcBef>
                <a:spcPct val="0"/>
              </a:spcBef>
              <a:spcAft>
                <a:spcPct val="0"/>
              </a:spcAft>
            </a:pPr>
            <a:endParaRPr lang="en-US" altLang="zh-CN" sz="2000" dirty="0">
              <a:latin typeface="微软雅黑" pitchFamily="34" charset="-122"/>
              <a:ea typeface="微软雅黑" pitchFamily="34" charset="-122"/>
              <a:cs typeface="宋体" pitchFamily="2" charset="-122"/>
            </a:endParaRPr>
          </a:p>
          <a:p>
            <a:pPr marL="342900" indent="-342900" fontAlgn="base">
              <a:lnSpc>
                <a:spcPct val="150000"/>
              </a:lnSpc>
              <a:spcBef>
                <a:spcPct val="0"/>
              </a:spcBef>
              <a:spcAft>
                <a:spcPct val="0"/>
              </a:spcAft>
              <a:buFont typeface="Wingdings" pitchFamily="2" charset="2"/>
              <a:buChar char="p"/>
            </a:pPr>
            <a:r>
              <a:rPr lang="zh-CN" altLang="en-US" sz="2000" dirty="0"/>
              <a:t>不光要提升预测的精度，还要</a:t>
            </a:r>
            <a:r>
              <a:rPr lang="zh-CN" altLang="en-US" sz="2000" b="1" dirty="0"/>
              <a:t>减小</a:t>
            </a:r>
            <a:r>
              <a:rPr lang="zh-CN" altLang="en-US" sz="2000" dirty="0"/>
              <a:t>发生“</a:t>
            </a:r>
            <a:r>
              <a:rPr lang="zh-CN" altLang="en-US" sz="2000" b="1" dirty="0"/>
              <a:t>信任危机</a:t>
            </a:r>
            <a:r>
              <a:rPr lang="zh-CN" altLang="en-US" sz="2000" dirty="0"/>
              <a:t>”的可能，只有明白模型这样预测的原因，才能信任该模型，因此，对“黑盒”的解释变得尤为重要。</a:t>
            </a:r>
          </a:p>
        </p:txBody>
      </p:sp>
    </p:spTree>
    <p:extLst>
      <p:ext uri="{BB962C8B-B14F-4D97-AF65-F5344CB8AC3E}">
        <p14:creationId xmlns:p14="http://schemas.microsoft.com/office/powerpoint/2010/main" val="3755655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4"/>
          <p:cNvSpPr>
            <a:spLocks noChangeArrowheads="1"/>
          </p:cNvSpPr>
          <p:nvPr/>
        </p:nvSpPr>
        <p:spPr bwMode="auto">
          <a:xfrm>
            <a:off x="4139836" y="1922117"/>
            <a:ext cx="31684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cs typeface="+mn-ea"/>
                <a:sym typeface="+mn-lt"/>
              </a:rPr>
              <a:t>设计科学</a:t>
            </a:r>
          </a:p>
        </p:txBody>
      </p:sp>
      <p:sp>
        <p:nvSpPr>
          <p:cNvPr id="31" name="TextBox 24"/>
          <p:cNvSpPr>
            <a:spLocks noChangeArrowheads="1"/>
          </p:cNvSpPr>
          <p:nvPr/>
        </p:nvSpPr>
        <p:spPr bwMode="auto">
          <a:xfrm>
            <a:off x="4139836" y="2696021"/>
            <a:ext cx="307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cs typeface="+mn-ea"/>
                <a:sym typeface="+mn-lt"/>
              </a:rPr>
              <a:t>机器学习</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41" y="1509814"/>
            <a:ext cx="4016745" cy="2627620"/>
          </a:xfrm>
          <a:prstGeom prst="rect">
            <a:avLst/>
          </a:prstGeom>
        </p:spPr>
      </p:pic>
    </p:spTree>
    <p:extLst>
      <p:ext uri="{BB962C8B-B14F-4D97-AF65-F5344CB8AC3E}">
        <p14:creationId xmlns:p14="http://schemas.microsoft.com/office/powerpoint/2010/main" val="1566131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131590"/>
            <a:ext cx="8442673"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14875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67544" y="1250149"/>
            <a:ext cx="8136904" cy="281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fontAlgn="base">
              <a:lnSpc>
                <a:spcPct val="150000"/>
              </a:lnSpc>
              <a:spcBef>
                <a:spcPct val="0"/>
              </a:spcBef>
              <a:spcAft>
                <a:spcPct val="0"/>
              </a:spcAft>
              <a:buFont typeface="Wingdings" pitchFamily="2" charset="2"/>
              <a:buChar char="p"/>
            </a:pPr>
            <a:r>
              <a:rPr lang="zh-CN" altLang="en-US" sz="2000" dirty="0">
                <a:solidFill>
                  <a:srgbClr val="161616"/>
                </a:solidFill>
                <a:latin typeface="微软雅黑" pitchFamily="34" charset="-122"/>
                <a:ea typeface="微软雅黑" pitchFamily="34" charset="-122"/>
                <a:cs typeface="宋体" pitchFamily="2" charset="-122"/>
              </a:rPr>
              <a:t>机器学习、深度学习（预测）在医学、刑事司法系统和金融市场等关键领域的应用越来越广泛，</a:t>
            </a:r>
            <a:r>
              <a:rPr lang="zh-CN" altLang="en-US" sz="2000" dirty="0">
                <a:latin typeface="微软雅黑" pitchFamily="34" charset="-122"/>
                <a:ea typeface="微软雅黑" pitchFamily="34" charset="-122"/>
                <a:cs typeface="宋体" pitchFamily="2" charset="-122"/>
              </a:rPr>
              <a:t>基于</a:t>
            </a:r>
            <a:r>
              <a:rPr lang="en-US" altLang="zh-CN" sz="2000" dirty="0" err="1">
                <a:latin typeface="微软雅黑" pitchFamily="34" charset="-122"/>
                <a:ea typeface="微软雅黑" pitchFamily="34" charset="-122"/>
                <a:cs typeface="宋体" pitchFamily="2" charset="-122"/>
              </a:rPr>
              <a:t>GBDT</a:t>
            </a:r>
            <a:r>
              <a:rPr lang="zh-CN" altLang="en-US" sz="2000" dirty="0">
                <a:latin typeface="微软雅黑" pitchFamily="34" charset="-122"/>
                <a:ea typeface="微软雅黑" pitchFamily="34" charset="-122"/>
                <a:cs typeface="宋体" pitchFamily="2" charset="-122"/>
              </a:rPr>
              <a:t>的各种优化以及</a:t>
            </a:r>
            <a:r>
              <a:rPr lang="en-US" altLang="zh-CN" sz="2000" dirty="0">
                <a:latin typeface="微软雅黑" pitchFamily="34" charset="-122"/>
                <a:ea typeface="微软雅黑" pitchFamily="34" charset="-122"/>
                <a:cs typeface="宋体" pitchFamily="2" charset="-122"/>
              </a:rPr>
              <a:t>ensemble</a:t>
            </a:r>
            <a:r>
              <a:rPr lang="zh-CN" altLang="en-US" sz="2000" dirty="0">
                <a:latin typeface="微软雅黑" pitchFamily="34" charset="-122"/>
                <a:ea typeface="微软雅黑" pitchFamily="34" charset="-122"/>
                <a:cs typeface="宋体" pitchFamily="2" charset="-122"/>
              </a:rPr>
              <a:t>横扫所有数据竞赛，</a:t>
            </a:r>
            <a:r>
              <a:rPr lang="en-US" altLang="zh-CN" sz="2000" dirty="0">
                <a:latin typeface="微软雅黑" pitchFamily="34" charset="-122"/>
                <a:ea typeface="微软雅黑" pitchFamily="34" charset="-122"/>
                <a:cs typeface="宋体" pitchFamily="2" charset="-122"/>
              </a:rPr>
              <a:t>CNN</a:t>
            </a:r>
            <a:r>
              <a:rPr lang="zh-CN" altLang="en-US" sz="2000" dirty="0">
                <a:latin typeface="微软雅黑" pitchFamily="34" charset="-122"/>
                <a:ea typeface="微软雅黑" pitchFamily="34" charset="-122"/>
                <a:cs typeface="宋体" pitchFamily="2" charset="-122"/>
              </a:rPr>
              <a:t>则是霸榜图像领域。</a:t>
            </a:r>
            <a:endParaRPr lang="en-US" altLang="zh-CN" sz="2000" dirty="0">
              <a:latin typeface="微软雅黑" pitchFamily="34" charset="-122"/>
              <a:ea typeface="微软雅黑" pitchFamily="34" charset="-122"/>
              <a:cs typeface="宋体" pitchFamily="2" charset="-122"/>
            </a:endParaRPr>
          </a:p>
          <a:p>
            <a:pPr marL="285750" indent="-285750" fontAlgn="base">
              <a:lnSpc>
                <a:spcPct val="150000"/>
              </a:lnSpc>
              <a:spcBef>
                <a:spcPct val="0"/>
              </a:spcBef>
              <a:spcAft>
                <a:spcPct val="0"/>
              </a:spcAft>
              <a:buFont typeface="Wingdings" pitchFamily="2" charset="2"/>
              <a:buChar char="p"/>
            </a:pPr>
            <a:r>
              <a:rPr lang="zh-CN" altLang="en-US" sz="2000" dirty="0"/>
              <a:t>机器学习算法（基于神经网络）通常遵循⾮线性，学习能⼒强，覆盖范围⼴，数据驱动，⽤测试集的准确率与召回率衡量模型的好坏，通常会具有良好的准确率、预测性能。</a:t>
            </a:r>
          </a:p>
        </p:txBody>
      </p:sp>
      <p:sp>
        <p:nvSpPr>
          <p:cNvPr id="3" name="矩形 2"/>
          <p:cNvSpPr/>
          <p:nvPr/>
        </p:nvSpPr>
        <p:spPr>
          <a:xfrm>
            <a:off x="-8792" y="557437"/>
            <a:ext cx="2348544" cy="46487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机器学习优势</a:t>
            </a:r>
          </a:p>
        </p:txBody>
      </p:sp>
    </p:spTree>
    <p:extLst>
      <p:ext uri="{BB962C8B-B14F-4D97-AF65-F5344CB8AC3E}">
        <p14:creationId xmlns:p14="http://schemas.microsoft.com/office/powerpoint/2010/main" val="32634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67544" y="1203598"/>
            <a:ext cx="813690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fontAlgn="base">
              <a:lnSpc>
                <a:spcPct val="150000"/>
              </a:lnSpc>
              <a:spcBef>
                <a:spcPct val="0"/>
              </a:spcBef>
              <a:spcAft>
                <a:spcPct val="0"/>
              </a:spcAft>
              <a:buFont typeface="Wingdings" pitchFamily="2" charset="2"/>
              <a:buChar char="p"/>
            </a:pPr>
            <a:r>
              <a:rPr lang="zh-CN" altLang="en-US" sz="2000" dirty="0">
                <a:solidFill>
                  <a:srgbClr val="161616"/>
                </a:solidFill>
                <a:latin typeface="+mn-ea"/>
                <a:cs typeface="宋体" pitchFamily="2" charset="-122"/>
              </a:rPr>
              <a:t>⿊盒模型（⽐如神经⽹络）</a:t>
            </a:r>
            <a:r>
              <a:rPr lang="zh-CN" altLang="en-US" sz="2000" dirty="0">
                <a:latin typeface="+mn-ea"/>
              </a:rPr>
              <a:t>计算过程中会⾃动从原始数据中提取特征并拆分、组合，构成其判别依据，却可能</a:t>
            </a:r>
            <a:r>
              <a:rPr lang="zh-CN" altLang="en-US" sz="2000" b="1" dirty="0">
                <a:latin typeface="+mn-ea"/>
              </a:rPr>
              <a:t>⽆法理解其提取的特征</a:t>
            </a:r>
            <a:r>
              <a:rPr lang="zh-CN" altLang="en-US" sz="2000" dirty="0">
                <a:latin typeface="+mn-ea"/>
              </a:rPr>
              <a:t>。</a:t>
            </a:r>
            <a:endParaRPr lang="en-US" altLang="zh-CN" sz="2000" dirty="0">
              <a:latin typeface="+mn-ea"/>
              <a:cs typeface="宋体" pitchFamily="2" charset="-122"/>
            </a:endParaRPr>
          </a:p>
          <a:p>
            <a:pPr marL="285750" lvl="0" indent="-285750" fontAlgn="base">
              <a:lnSpc>
                <a:spcPct val="150000"/>
              </a:lnSpc>
              <a:spcBef>
                <a:spcPct val="0"/>
              </a:spcBef>
              <a:spcAft>
                <a:spcPct val="0"/>
              </a:spcAft>
              <a:buFont typeface="Wingdings" pitchFamily="2" charset="2"/>
              <a:buChar char="p"/>
            </a:pPr>
            <a:r>
              <a:rPr lang="zh-CN" altLang="en-US" sz="2000" dirty="0">
                <a:solidFill>
                  <a:srgbClr val="161616"/>
                </a:solidFill>
                <a:latin typeface="+mn-ea"/>
                <a:cs typeface="宋体" pitchFamily="2" charset="-122"/>
              </a:rPr>
              <a:t>有着更⾼的准确率，但是</a:t>
            </a:r>
            <a:r>
              <a:rPr lang="zh-CN" altLang="en-US" sz="2000" dirty="0">
                <a:latin typeface="+mn-ea"/>
              </a:rPr>
              <a:t>模型最后输出结果时，它是根据哪些⽅⾯、哪些特征得到这个结果，</a:t>
            </a:r>
            <a:r>
              <a:rPr lang="zh-CN" altLang="en-US" sz="2000" b="1" dirty="0">
                <a:solidFill>
                  <a:srgbClr val="161616"/>
                </a:solidFill>
                <a:latin typeface="+mn-ea"/>
                <a:cs typeface="宋体" pitchFamily="2" charset="-122"/>
              </a:rPr>
              <a:t>⽆法给出具体的规则</a:t>
            </a:r>
            <a:r>
              <a:rPr lang="zh-CN" altLang="en-US" sz="2000" dirty="0">
                <a:solidFill>
                  <a:srgbClr val="161616"/>
                </a:solidFill>
                <a:latin typeface="+mn-ea"/>
                <a:cs typeface="宋体" pitchFamily="2" charset="-122"/>
              </a:rPr>
              <a:t>，</a:t>
            </a:r>
            <a:r>
              <a:rPr lang="zh-CN" altLang="en-US" sz="2000" b="1" dirty="0">
                <a:solidFill>
                  <a:srgbClr val="161616"/>
                </a:solidFill>
                <a:latin typeface="+mn-ea"/>
                <a:cs typeface="宋体" pitchFamily="2" charset="-122"/>
              </a:rPr>
              <a:t>⽆法让⼈理解和信任</a:t>
            </a:r>
            <a:r>
              <a:rPr lang="zh-CN" altLang="en-US" sz="2000" dirty="0">
                <a:solidFill>
                  <a:srgbClr val="161616"/>
                </a:solidFill>
                <a:latin typeface="+mn-ea"/>
                <a:cs typeface="宋体" pitchFamily="2" charset="-122"/>
              </a:rPr>
              <a:t>模型的预测结果</a:t>
            </a:r>
            <a:r>
              <a:rPr lang="zh-CN" altLang="en-US" sz="2000" dirty="0">
                <a:latin typeface="+mn-ea"/>
                <a:cs typeface="宋体" pitchFamily="2" charset="-122"/>
              </a:rPr>
              <a:t>。</a:t>
            </a:r>
            <a:endParaRPr lang="en-US" altLang="zh-CN" sz="2000" dirty="0">
              <a:latin typeface="+mn-ea"/>
              <a:cs typeface="宋体" pitchFamily="2" charset="-122"/>
            </a:endParaRPr>
          </a:p>
          <a:p>
            <a:pPr marL="285750" lvl="0" indent="-285750" fontAlgn="base">
              <a:lnSpc>
                <a:spcPct val="150000"/>
              </a:lnSpc>
              <a:spcBef>
                <a:spcPct val="0"/>
              </a:spcBef>
              <a:spcAft>
                <a:spcPct val="0"/>
              </a:spcAft>
              <a:buFont typeface="Wingdings" pitchFamily="2" charset="2"/>
              <a:buChar char="p"/>
            </a:pPr>
            <a:r>
              <a:rPr lang="zh-CN" altLang="en-US" sz="2000" dirty="0">
                <a:latin typeface="+mn-ea"/>
              </a:rPr>
              <a:t>⼀个预测表现接近完美、却属于⿊盒的机器学习模型，可能</a:t>
            </a:r>
            <a:r>
              <a:rPr lang="zh-CN" altLang="en-US" sz="2000" b="1" dirty="0">
                <a:latin typeface="+mn-ea"/>
              </a:rPr>
              <a:t>产⽣误导的决策</a:t>
            </a:r>
            <a:r>
              <a:rPr lang="zh-CN" altLang="en-US" sz="2000" dirty="0">
                <a:latin typeface="+mn-ea"/>
              </a:rPr>
              <a:t>，还可能</a:t>
            </a:r>
            <a:r>
              <a:rPr lang="zh-CN" altLang="en-US" sz="2000" b="1" dirty="0">
                <a:latin typeface="+mn-ea"/>
              </a:rPr>
              <a:t>招致系统性风险</a:t>
            </a:r>
            <a:r>
              <a:rPr lang="zh-CN" altLang="en-US" sz="2000" dirty="0">
                <a:latin typeface="+mn-ea"/>
              </a:rPr>
              <a:t>，导致漏洞被攻击，因⽽变得不安全可靠。</a:t>
            </a:r>
          </a:p>
        </p:txBody>
      </p:sp>
      <p:sp>
        <p:nvSpPr>
          <p:cNvPr id="3" name="矩形 2"/>
          <p:cNvSpPr/>
          <p:nvPr/>
        </p:nvSpPr>
        <p:spPr>
          <a:xfrm>
            <a:off x="-8792" y="551751"/>
            <a:ext cx="3212640"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机器学习劣势（不可解释性）</a:t>
            </a:r>
          </a:p>
        </p:txBody>
      </p:sp>
    </p:spTree>
    <p:extLst>
      <p:ext uri="{BB962C8B-B14F-4D97-AF65-F5344CB8AC3E}">
        <p14:creationId xmlns:p14="http://schemas.microsoft.com/office/powerpoint/2010/main" val="3660748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67544" y="1177758"/>
            <a:ext cx="813690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fontAlgn="base">
              <a:lnSpc>
                <a:spcPct val="150000"/>
              </a:lnSpc>
              <a:spcBef>
                <a:spcPct val="0"/>
              </a:spcBef>
              <a:spcAft>
                <a:spcPct val="0"/>
              </a:spcAft>
              <a:buFont typeface="Wingdings" pitchFamily="2" charset="2"/>
              <a:buChar char="p"/>
            </a:pPr>
            <a:r>
              <a:rPr lang="zh-CN" altLang="en-US" sz="2000" dirty="0">
                <a:solidFill>
                  <a:srgbClr val="161616"/>
                </a:solidFill>
                <a:latin typeface="微软雅黑" pitchFamily="34" charset="-122"/>
                <a:ea typeface="微软雅黑" pitchFamily="34" charset="-122"/>
                <a:cs typeface="宋体" pitchFamily="2" charset="-122"/>
              </a:rPr>
              <a:t>在和客户的实际沟通时，</a:t>
            </a:r>
            <a:r>
              <a:rPr lang="zh-CN" altLang="en-US" sz="2000" b="1" dirty="0">
                <a:solidFill>
                  <a:srgbClr val="161616"/>
                </a:solidFill>
                <a:latin typeface="微软雅黑" pitchFamily="34" charset="-122"/>
                <a:ea typeface="微软雅黑" pitchFamily="34" charset="-122"/>
                <a:cs typeface="宋体" pitchFamily="2" charset="-122"/>
              </a:rPr>
              <a:t>单单抛出⼀个数字</a:t>
            </a:r>
            <a:r>
              <a:rPr lang="zh-CN" altLang="en-US" sz="2000" dirty="0">
                <a:solidFill>
                  <a:srgbClr val="161616"/>
                </a:solidFill>
                <a:latin typeface="微软雅黑" pitchFamily="34" charset="-122"/>
                <a:ea typeface="微软雅黑" pitchFamily="34" charset="-122"/>
                <a:cs typeface="宋体" pitchFamily="2" charset="-122"/>
              </a:rPr>
              <a:t>就想得到客户信任，那肯定是不够的，这就要求我们</a:t>
            </a:r>
            <a:r>
              <a:rPr lang="zh-CN" altLang="en-US" sz="2000" b="1" dirty="0">
                <a:solidFill>
                  <a:srgbClr val="161616"/>
                </a:solidFill>
                <a:latin typeface="微软雅黑" pitchFamily="34" charset="-122"/>
                <a:ea typeface="微软雅黑" pitchFamily="34" charset="-122"/>
                <a:cs typeface="宋体" pitchFamily="2" charset="-122"/>
              </a:rPr>
              <a:t>摆出规则</a:t>
            </a:r>
            <a:r>
              <a:rPr lang="zh-CN" altLang="en-US" sz="2000" dirty="0">
                <a:solidFill>
                  <a:srgbClr val="161616"/>
                </a:solidFill>
                <a:latin typeface="微软雅黑" pitchFamily="34" charset="-122"/>
                <a:ea typeface="微软雅黑" pitchFamily="34" charset="-122"/>
                <a:cs typeface="宋体" pitchFamily="2" charset="-122"/>
              </a:rPr>
              <a:t>，</a:t>
            </a:r>
            <a:r>
              <a:rPr lang="zh-CN" altLang="en-US" sz="2000" dirty="0"/>
              <a:t>业务⼈员才知道如何营销</a:t>
            </a:r>
            <a:r>
              <a:rPr lang="zh-CN" altLang="en-US" sz="2000" dirty="0">
                <a:solidFill>
                  <a:srgbClr val="161616"/>
                </a:solidFill>
                <a:latin typeface="微软雅黑" pitchFamily="34" charset="-122"/>
                <a:ea typeface="微软雅黑" pitchFamily="34" charset="-122"/>
                <a:cs typeface="宋体" pitchFamily="2" charset="-122"/>
              </a:rPr>
              <a:t>。</a:t>
            </a:r>
            <a:endParaRPr lang="en-US" altLang="zh-CN" sz="2000" dirty="0">
              <a:solidFill>
                <a:srgbClr val="161616"/>
              </a:solidFill>
              <a:latin typeface="微软雅黑" pitchFamily="34" charset="-122"/>
              <a:ea typeface="微软雅黑" pitchFamily="34" charset="-122"/>
              <a:cs typeface="宋体" pitchFamily="2" charset="-122"/>
            </a:endParaRPr>
          </a:p>
          <a:p>
            <a:pPr marL="285750" lvl="0" indent="-285750" fontAlgn="base">
              <a:lnSpc>
                <a:spcPct val="150000"/>
              </a:lnSpc>
              <a:spcBef>
                <a:spcPct val="0"/>
              </a:spcBef>
              <a:spcAft>
                <a:spcPct val="0"/>
              </a:spcAft>
              <a:buFont typeface="Wingdings" pitchFamily="2" charset="2"/>
              <a:buChar char="p"/>
            </a:pPr>
            <a:r>
              <a:rPr lang="zh-CN" altLang="en-US" sz="2000" dirty="0"/>
              <a:t>当模型应⽤到银⾏业等⾦融领域时，透明度和可解释性是机器学习模型是否</a:t>
            </a:r>
            <a:r>
              <a:rPr lang="zh-CN" altLang="en-US" sz="2000" b="1" dirty="0"/>
              <a:t>值得信任</a:t>
            </a:r>
            <a:r>
              <a:rPr lang="zh-CN" altLang="en-US" sz="2000" dirty="0"/>
              <a:t>的重要考核标准。</a:t>
            </a:r>
            <a:endParaRPr lang="en-US" altLang="zh-CN" sz="2000" dirty="0"/>
          </a:p>
          <a:p>
            <a:pPr marL="285750" lvl="0" indent="-285750" fontAlgn="base">
              <a:lnSpc>
                <a:spcPct val="150000"/>
              </a:lnSpc>
              <a:spcBef>
                <a:spcPct val="0"/>
              </a:spcBef>
              <a:spcAft>
                <a:spcPct val="0"/>
              </a:spcAft>
              <a:buFont typeface="Wingdings" pitchFamily="2" charset="2"/>
              <a:buChar char="p"/>
            </a:pPr>
            <a:r>
              <a:rPr lang="zh-CN" altLang="en-US" sz="2000" dirty="0"/>
              <a:t>对</a:t>
            </a:r>
            <a:r>
              <a:rPr lang="zh-CN" altLang="en-US" sz="2000" b="1" dirty="0"/>
              <a:t>风控</a:t>
            </a:r>
            <a:r>
              <a:rPr lang="zh-CN" altLang="en-US" sz="2000" dirty="0"/>
              <a:t>（安全）⼈员来讲，关注的是如何</a:t>
            </a:r>
            <a:r>
              <a:rPr lang="zh-CN" altLang="en-US" sz="2000" b="1" dirty="0"/>
              <a:t>识别风险</a:t>
            </a:r>
            <a:r>
              <a:rPr lang="zh-CN" altLang="en-US" sz="2000" dirty="0"/>
              <a:t>（可解释），如何进⾏针对性</a:t>
            </a:r>
            <a:r>
              <a:rPr lang="zh-CN" altLang="en-US" sz="2000" b="1" dirty="0"/>
              <a:t>防御</a:t>
            </a:r>
            <a:r>
              <a:rPr lang="zh-CN" altLang="en-US" sz="2000" dirty="0"/>
              <a:t>。</a:t>
            </a:r>
            <a:endParaRPr lang="en-US" altLang="zh-CN" sz="2000" dirty="0"/>
          </a:p>
          <a:p>
            <a:pPr lvl="0" fontAlgn="base">
              <a:lnSpc>
                <a:spcPct val="150000"/>
              </a:lnSpc>
              <a:spcBef>
                <a:spcPct val="0"/>
              </a:spcBef>
              <a:spcAft>
                <a:spcPct val="0"/>
              </a:spcAft>
            </a:pPr>
            <a:r>
              <a:rPr lang="zh-CN" altLang="en-US" sz="2000" b="1" dirty="0">
                <a:solidFill>
                  <a:srgbClr val="161616"/>
                </a:solidFill>
                <a:latin typeface="微软雅黑" pitchFamily="34" charset="-122"/>
                <a:ea typeface="微软雅黑" pitchFamily="34" charset="-122"/>
                <a:cs typeface="宋体" pitchFamily="2" charset="-122"/>
              </a:rPr>
              <a:t>需要建⽴⼀个解释器来解释模型</a:t>
            </a:r>
            <a:endParaRPr lang="zh-CN" altLang="en-US" sz="2000" dirty="0"/>
          </a:p>
        </p:txBody>
      </p:sp>
      <p:sp>
        <p:nvSpPr>
          <p:cNvPr id="3" name="矩形 2"/>
          <p:cNvSpPr/>
          <p:nvPr/>
        </p:nvSpPr>
        <p:spPr>
          <a:xfrm>
            <a:off x="-8792" y="557437"/>
            <a:ext cx="2348544" cy="46487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需要什么？</a:t>
            </a:r>
          </a:p>
        </p:txBody>
      </p:sp>
    </p:spTree>
    <p:extLst>
      <p:ext uri="{BB962C8B-B14F-4D97-AF65-F5344CB8AC3E}">
        <p14:creationId xmlns:p14="http://schemas.microsoft.com/office/powerpoint/2010/main" val="3492360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1" descr="说明: c:\iknow\docshare\data\cur_work\main\img\watermark\1660782296.32262537204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131590"/>
            <a:ext cx="4608512" cy="340508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792" y="557437"/>
            <a:ext cx="2348544" cy="46487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需要什么？</a:t>
            </a:r>
          </a:p>
        </p:txBody>
      </p:sp>
      <p:sp>
        <p:nvSpPr>
          <p:cNvPr id="2" name="矩形 1"/>
          <p:cNvSpPr/>
          <p:nvPr/>
        </p:nvSpPr>
        <p:spPr>
          <a:xfrm>
            <a:off x="5148063" y="1131590"/>
            <a:ext cx="3714857" cy="3372077"/>
          </a:xfrm>
          <a:prstGeom prst="rect">
            <a:avLst/>
          </a:prstGeom>
        </p:spPr>
        <p:txBody>
          <a:bodyPr wrap="square">
            <a:spAutoFit/>
          </a:bodyPr>
          <a:lstStyle/>
          <a:p>
            <a:pPr>
              <a:lnSpc>
                <a:spcPct val="150000"/>
              </a:lnSpc>
            </a:pPr>
            <a:r>
              <a:rPr lang="zh-CN" altLang="en-US" dirty="0"/>
              <a:t>“解释机器学习模型”的任务定义似乎不够明确。学术文献中提出了为模型寻求可解释性的许多动机，并提供了无数的技术来提供可解释的模型。尽管存在这种模棱两可的情况，但许多作者宣称他们的模型在公理上是可解释的，然而对此却缺乏进一步的论证。</a:t>
            </a:r>
          </a:p>
        </p:txBody>
      </p:sp>
      <p:sp>
        <p:nvSpPr>
          <p:cNvPr id="3" name="矩形 2"/>
          <p:cNvSpPr/>
          <p:nvPr/>
        </p:nvSpPr>
        <p:spPr>
          <a:xfrm>
            <a:off x="251519" y="4620280"/>
            <a:ext cx="8611401" cy="523220"/>
          </a:xfrm>
          <a:prstGeom prst="rect">
            <a:avLst/>
          </a:prstGeom>
        </p:spPr>
        <p:txBody>
          <a:bodyPr wrap="square">
            <a:spAutoFit/>
          </a:bodyPr>
          <a:lstStyle/>
          <a:p>
            <a:r>
              <a:rPr lang="en-US" altLang="zh-CN" sz="1400" dirty="0">
                <a:latin typeface="Times New Roman" pitchFamily="18" charset="0"/>
                <a:cs typeface="Times New Roman" pitchFamily="18" charset="0"/>
              </a:rPr>
              <a:t>[1]Z C Lipton. The Mythos of Model Interpretability: In machine learning, the concept of interpretability is both important and slippery[J]. Communications of the ACM, 2018, 61(3):31-57. https://doi.org/10.1145/3236386.3241340. </a:t>
            </a:r>
            <a:endParaRPr lang="zh-CN" alt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499488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549213" y="1186032"/>
            <a:ext cx="813690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nSpc>
                <a:spcPct val="150000"/>
              </a:lnSpc>
              <a:buFont typeface="Wingdings" pitchFamily="2" charset="2"/>
              <a:buChar char="p"/>
            </a:pPr>
            <a:r>
              <a:rPr lang="zh-CN" altLang="en-US" sz="2000" dirty="0"/>
              <a:t>解释器的⼯作在于提供</a:t>
            </a:r>
            <a:r>
              <a:rPr lang="zh-CN" altLang="en-US" sz="2000" b="1" dirty="0"/>
              <a:t>对样本的解释</a:t>
            </a:r>
            <a:r>
              <a:rPr lang="zh-CN" altLang="en-US" sz="2000" dirty="0"/>
              <a:t>，来帮助⼈们对模型</a:t>
            </a:r>
            <a:r>
              <a:rPr lang="zh-CN" altLang="en-US" sz="2000" b="1" dirty="0"/>
              <a:t>产⽣信任</a:t>
            </a:r>
            <a:r>
              <a:rPr lang="zh-CN" altLang="en-US" sz="2000" dirty="0"/>
              <a:t>。</a:t>
            </a:r>
          </a:p>
          <a:p>
            <a:pPr marL="285750" indent="-285750">
              <a:lnSpc>
                <a:spcPct val="150000"/>
              </a:lnSpc>
              <a:buFont typeface="Wingdings" pitchFamily="2" charset="2"/>
              <a:buChar char="p"/>
            </a:pPr>
            <a:r>
              <a:rPr lang="zh-CN" altLang="en-US" sz="2000" dirty="0"/>
              <a:t>可解释性要求解释器的</a:t>
            </a:r>
            <a:r>
              <a:rPr lang="zh-CN" altLang="en-US" sz="2000" b="1" dirty="0"/>
              <a:t>特征与模型</a:t>
            </a:r>
            <a:r>
              <a:rPr lang="zh-CN" altLang="en-US" sz="2000" dirty="0"/>
              <a:t>须是可解释的。像决策树、线性模型都是很适合拿来</a:t>
            </a:r>
            <a:r>
              <a:rPr lang="zh-CN" altLang="en-US" sz="2000" b="1" dirty="0"/>
              <a:t>解释的模型</a:t>
            </a:r>
            <a:r>
              <a:rPr lang="zh-CN" altLang="en-US" sz="2000" dirty="0"/>
              <a:t>；⽽可解释的模型必须搭配</a:t>
            </a:r>
            <a:r>
              <a:rPr lang="zh-CN" altLang="en-US" sz="2000" b="1" dirty="0"/>
              <a:t>可解释的特征</a:t>
            </a:r>
            <a:r>
              <a:rPr lang="zh-CN" altLang="en-US" sz="2000" dirty="0"/>
              <a:t>，才是真正的可解释性，像是词嵌⼊（</a:t>
            </a:r>
            <a:r>
              <a:rPr lang="en-US" altLang="zh-CN" sz="2000" dirty="0"/>
              <a:t>Word Embedding</a:t>
            </a:r>
            <a:r>
              <a:rPr lang="zh-CN" altLang="en-US" sz="2000" dirty="0"/>
              <a:t>）的⽅式，即使是简单的线性回归也⽆法做到可解释性。</a:t>
            </a:r>
            <a:endParaRPr lang="en-US" altLang="zh-CN" sz="2000" dirty="0"/>
          </a:p>
          <a:p>
            <a:pPr marL="285750" indent="-285750">
              <a:lnSpc>
                <a:spcPct val="150000"/>
              </a:lnSpc>
              <a:buFont typeface="Wingdings" pitchFamily="2" charset="2"/>
              <a:buChar char="p"/>
            </a:pPr>
            <a:r>
              <a:rPr lang="zh-CN" altLang="en-US" sz="2000" dirty="0"/>
              <a:t>解释在于对</a:t>
            </a:r>
            <a:r>
              <a:rPr lang="zh-CN" altLang="en-US" sz="2000" b="1" dirty="0"/>
              <a:t>预测结果</a:t>
            </a:r>
            <a:r>
              <a:rPr lang="zh-CN" altLang="en-US" sz="2000" dirty="0"/>
              <a:t>的解释，哪些特征得到这个结果，结果产生的原因。</a:t>
            </a:r>
          </a:p>
        </p:txBody>
      </p:sp>
      <p:sp>
        <p:nvSpPr>
          <p:cNvPr id="3" name="矩形 2"/>
          <p:cNvSpPr/>
          <p:nvPr/>
        </p:nvSpPr>
        <p:spPr>
          <a:xfrm>
            <a:off x="-8792" y="551751"/>
            <a:ext cx="2348544"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可解释性的意义</a:t>
            </a:r>
          </a:p>
        </p:txBody>
      </p:sp>
    </p:spTree>
    <p:extLst>
      <p:ext uri="{BB962C8B-B14F-4D97-AF65-F5344CB8AC3E}">
        <p14:creationId xmlns:p14="http://schemas.microsoft.com/office/powerpoint/2010/main" val="153780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7211" y="1131590"/>
            <a:ext cx="8064896" cy="2862322"/>
          </a:xfrm>
          <a:prstGeom prst="rect">
            <a:avLst/>
          </a:prstGeom>
        </p:spPr>
        <p:txBody>
          <a:bodyPr wrap="square">
            <a:spAutoFit/>
          </a:bodyPr>
          <a:lstStyle/>
          <a:p>
            <a:pPr>
              <a:lnSpc>
                <a:spcPct val="150000"/>
              </a:lnSpc>
            </a:pPr>
            <a:r>
              <a:rPr lang="zh-CN" altLang="en-US" sz="2000" b="1" dirty="0"/>
              <a:t>自</a:t>
            </a:r>
            <a:r>
              <a:rPr lang="zh-CN" altLang="zh-CN" sz="2000" b="1" dirty="0"/>
              <a:t>解释</a:t>
            </a:r>
            <a:r>
              <a:rPr lang="zh-CN" altLang="en-US" sz="2000" b="1" dirty="0"/>
              <a:t>模型（</a:t>
            </a:r>
            <a:r>
              <a:rPr lang="en-US" altLang="zh-CN" sz="2000" b="1" dirty="0"/>
              <a:t>Intrinsically Interpretable Model</a:t>
            </a:r>
            <a:r>
              <a:rPr lang="zh-CN" altLang="en-US" sz="2000" b="1" dirty="0"/>
              <a:t>）</a:t>
            </a:r>
            <a:r>
              <a:rPr lang="zh-CN" altLang="en-US" sz="2000" dirty="0"/>
              <a:t>指将可解释性结合到具体的模型结构中使模型本⾝具备可解释能⼒。</a:t>
            </a:r>
            <a:endParaRPr lang="en-US" altLang="zh-CN" sz="2000" dirty="0"/>
          </a:p>
          <a:p>
            <a:pPr marL="285750" indent="-285750">
              <a:lnSpc>
                <a:spcPct val="150000"/>
              </a:lnSpc>
              <a:buFont typeface="Wingdings" pitchFamily="2" charset="2"/>
              <a:buChar char="p"/>
            </a:pPr>
            <a:r>
              <a:rPr lang="zh-CN" altLang="zh-CN" sz="2000" dirty="0"/>
              <a:t>常见的具备可解释性的机器学习模型有线性回归、决策树、逻辑回归、广义加性模型等。</a:t>
            </a:r>
            <a:endParaRPr lang="en-US" altLang="zh-CN" sz="2000" dirty="0"/>
          </a:p>
          <a:p>
            <a:pPr marL="285750" indent="-285750">
              <a:lnSpc>
                <a:spcPct val="150000"/>
              </a:lnSpc>
              <a:buFont typeface="Wingdings" pitchFamily="2" charset="2"/>
              <a:buChar char="p"/>
            </a:pPr>
            <a:r>
              <a:rPr lang="zh-CN" altLang="en-US" sz="2000" dirty="0"/>
              <a:t>背后的哲学意义通常是做出某些分布假设或限制模型的复杂性，使其具有可学习的结构和参数的模型，可以为其分配特定的解释。</a:t>
            </a:r>
          </a:p>
        </p:txBody>
      </p:sp>
      <p:sp>
        <p:nvSpPr>
          <p:cNvPr id="3" name="矩形 2"/>
          <p:cNvSpPr/>
          <p:nvPr/>
        </p:nvSpPr>
        <p:spPr>
          <a:xfrm>
            <a:off x="-8792" y="557437"/>
            <a:ext cx="2348544" cy="46487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自解释还是事后解释</a:t>
            </a:r>
          </a:p>
        </p:txBody>
      </p:sp>
    </p:spTree>
    <p:extLst>
      <p:ext uri="{BB962C8B-B14F-4D97-AF65-F5344CB8AC3E}">
        <p14:creationId xmlns:p14="http://schemas.microsoft.com/office/powerpoint/2010/main" val="2526308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131590"/>
            <a:ext cx="8064896" cy="2862322"/>
          </a:xfrm>
          <a:prstGeom prst="rect">
            <a:avLst/>
          </a:prstGeom>
        </p:spPr>
        <p:txBody>
          <a:bodyPr wrap="square">
            <a:spAutoFit/>
          </a:bodyPr>
          <a:lstStyle/>
          <a:p>
            <a:pPr>
              <a:lnSpc>
                <a:spcPct val="150000"/>
              </a:lnSpc>
            </a:pPr>
            <a:r>
              <a:rPr lang="zh-CN" altLang="en-US" sz="2000" b="1" dirty="0"/>
              <a:t>事后可解释性（</a:t>
            </a:r>
            <a:r>
              <a:rPr lang="en-US" altLang="zh-CN" sz="2000" b="1" dirty="0"/>
              <a:t>Post-hoc Interpretable Method</a:t>
            </a:r>
            <a:r>
              <a:rPr lang="zh-CN" altLang="en-US" sz="2000" b="1" dirty="0"/>
              <a:t>）</a:t>
            </a:r>
            <a:r>
              <a:rPr lang="zh-CN" altLang="en-US" sz="2000" dirty="0"/>
              <a:t>指通过开发可解释性技术解释已训练好的机器学习模型。</a:t>
            </a:r>
            <a:endParaRPr lang="en-US" altLang="zh-CN" sz="2000" dirty="0"/>
          </a:p>
          <a:p>
            <a:pPr marL="285750" indent="-285750">
              <a:lnSpc>
                <a:spcPct val="150000"/>
              </a:lnSpc>
              <a:buFont typeface="Wingdings" pitchFamily="2" charset="2"/>
              <a:buChar char="p"/>
            </a:pPr>
            <a:r>
              <a:rPr lang="zh-CN" altLang="en-US" sz="2000" dirty="0"/>
              <a:t>发⽣在模型训练之后，旨在利⽤解释⽅法或构建解释模型，解释学习模型的⼯作机制、决策⾏为和决策依据。</a:t>
            </a:r>
            <a:endParaRPr lang="en-US" altLang="zh-CN" sz="2000" dirty="0"/>
          </a:p>
          <a:p>
            <a:pPr marL="285750" indent="-285750">
              <a:lnSpc>
                <a:spcPct val="150000"/>
              </a:lnSpc>
              <a:buFont typeface="Wingdings" pitchFamily="2" charset="2"/>
              <a:buChar char="p"/>
            </a:pPr>
            <a:r>
              <a:rPr lang="en-US" altLang="zh-CN" sz="2000" dirty="0"/>
              <a:t>Post-hoc </a:t>
            </a:r>
            <a:r>
              <a:rPr lang="zh-CN" altLang="en-US" sz="2000" dirty="0"/>
              <a:t>可解释性的重点在于设计⾼保真的解释⽅法或构建⾼精度的解释模型。 </a:t>
            </a:r>
            <a:endParaRPr lang="en-US" altLang="zh-CN" sz="2000" dirty="0"/>
          </a:p>
        </p:txBody>
      </p:sp>
      <p:sp>
        <p:nvSpPr>
          <p:cNvPr id="4" name="矩形 3"/>
          <p:cNvSpPr/>
          <p:nvPr/>
        </p:nvSpPr>
        <p:spPr>
          <a:xfrm>
            <a:off x="-8792" y="557437"/>
            <a:ext cx="2348544" cy="46487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自解释还是事后解释</a:t>
            </a:r>
          </a:p>
        </p:txBody>
      </p:sp>
    </p:spTree>
    <p:extLst>
      <p:ext uri="{BB962C8B-B14F-4D97-AF65-F5344CB8AC3E}">
        <p14:creationId xmlns:p14="http://schemas.microsoft.com/office/powerpoint/2010/main" val="24578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2627" y="1131590"/>
            <a:ext cx="7992888" cy="3323987"/>
          </a:xfrm>
          <a:prstGeom prst="rect">
            <a:avLst/>
          </a:prstGeom>
        </p:spPr>
        <p:txBody>
          <a:bodyPr wrap="square">
            <a:spAutoFit/>
          </a:bodyPr>
          <a:lstStyle/>
          <a:p>
            <a:pPr>
              <a:lnSpc>
                <a:spcPct val="150000"/>
              </a:lnSpc>
            </a:pPr>
            <a:r>
              <a:rPr lang="zh-CN" altLang="en-US" sz="2000" b="1" dirty="0"/>
              <a:t>特定于模型（</a:t>
            </a:r>
            <a:r>
              <a:rPr lang="en-US" altLang="zh-CN" sz="2000" b="1" dirty="0"/>
              <a:t>Model-specific</a:t>
            </a:r>
            <a:r>
              <a:rPr lang="zh-CN" altLang="en-US" sz="2000" b="1" dirty="0"/>
              <a:t>）还是与模型无关（</a:t>
            </a:r>
            <a:r>
              <a:rPr lang="en-US" altLang="zh-CN" sz="2000" b="1" dirty="0"/>
              <a:t>Model-agnostic</a:t>
            </a:r>
            <a:r>
              <a:rPr lang="zh-CN" altLang="en-US" sz="2000" b="1" dirty="0"/>
              <a:t>）</a:t>
            </a:r>
            <a:endParaRPr lang="en-US" altLang="zh-CN" sz="2000" b="1" dirty="0"/>
          </a:p>
          <a:p>
            <a:pPr marL="285750" indent="-285750">
              <a:lnSpc>
                <a:spcPct val="150000"/>
              </a:lnSpc>
              <a:buFont typeface="Wingdings" pitchFamily="2" charset="2"/>
              <a:buChar char="p"/>
            </a:pPr>
            <a:r>
              <a:rPr lang="zh-CN" altLang="en-US" sz="2000" b="1" dirty="0"/>
              <a:t>特定于模型的解释方法</a:t>
            </a:r>
            <a:r>
              <a:rPr lang="zh-CN" altLang="en-US" sz="2000" dirty="0"/>
              <a:t>仅限于特定的模型类，例如线性模型中回归权重的解释。自解释模型的解释通常是特定于模型的解释。</a:t>
            </a:r>
            <a:endParaRPr lang="en-US" altLang="zh-CN" sz="2000" dirty="0"/>
          </a:p>
          <a:p>
            <a:pPr marL="285750" indent="-285750">
              <a:lnSpc>
                <a:spcPct val="150000"/>
              </a:lnSpc>
              <a:buFont typeface="Wingdings" pitchFamily="2" charset="2"/>
              <a:buChar char="p"/>
            </a:pPr>
            <a:r>
              <a:rPr lang="zh-CN" altLang="en-US" sz="2000" b="1" dirty="0"/>
              <a:t>与模型无关的解释方法</a:t>
            </a:r>
            <a:r>
              <a:rPr lang="zh-CN" altLang="en-US" sz="2000" dirty="0"/>
              <a:t>可以用于任何机器学习模型，在模型经过训练后应用（事后），通常通过分析特征输入和输出来实现，一般不能访问模型的内部信息，例如权重或结构信息。换句话说，⽆论多复杂的模型，像是</a:t>
            </a:r>
            <a:r>
              <a:rPr lang="en-US" altLang="zh-CN" sz="2000" dirty="0" err="1"/>
              <a:t>SVM</a:t>
            </a:r>
            <a:r>
              <a:rPr lang="zh-CN" altLang="en-US" sz="2000" dirty="0"/>
              <a:t>或神经⽹络，该解释器都可以⼯作。</a:t>
            </a:r>
            <a:endParaRPr lang="en-US" altLang="zh-CN" sz="2000" dirty="0"/>
          </a:p>
        </p:txBody>
      </p:sp>
      <p:sp>
        <p:nvSpPr>
          <p:cNvPr id="3" name="矩形 2"/>
          <p:cNvSpPr/>
          <p:nvPr/>
        </p:nvSpPr>
        <p:spPr>
          <a:xfrm>
            <a:off x="-8792" y="535957"/>
            <a:ext cx="2348544" cy="50783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与模型的关系</a:t>
            </a:r>
          </a:p>
        </p:txBody>
      </p:sp>
    </p:spTree>
    <p:extLst>
      <p:ext uri="{BB962C8B-B14F-4D97-AF65-F5344CB8AC3E}">
        <p14:creationId xmlns:p14="http://schemas.microsoft.com/office/powerpoint/2010/main" val="355154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6706" y="1131590"/>
            <a:ext cx="7992888" cy="3785652"/>
          </a:xfrm>
          <a:prstGeom prst="rect">
            <a:avLst/>
          </a:prstGeom>
        </p:spPr>
        <p:txBody>
          <a:bodyPr wrap="square">
            <a:spAutoFit/>
          </a:bodyPr>
          <a:lstStyle/>
          <a:p>
            <a:pPr marL="285750" indent="-285750">
              <a:lnSpc>
                <a:spcPct val="150000"/>
              </a:lnSpc>
              <a:buFont typeface="Wingdings" pitchFamily="2" charset="2"/>
              <a:buChar char="p"/>
            </a:pPr>
            <a:r>
              <a:rPr lang="zh-CN" altLang="en-US" sz="2000" b="1" dirty="0"/>
              <a:t>全局可解释性</a:t>
            </a:r>
            <a:r>
              <a:rPr lang="zh-CN" altLang="en-US" sz="2000" dirty="0"/>
              <a:t>（</a:t>
            </a:r>
            <a:r>
              <a:rPr lang="en-US" altLang="zh-CN" sz="2000" dirty="0"/>
              <a:t>Global  Interpretability</a:t>
            </a:r>
            <a:r>
              <a:rPr lang="zh-CN" altLang="en-US" sz="2000" dirty="0"/>
              <a:t>）旨在帮助⼈们理解复杂模型背后的整体逻辑以及内部的⼯作机制。</a:t>
            </a:r>
            <a:endParaRPr lang="en-US" altLang="zh-CN" sz="2000" dirty="0"/>
          </a:p>
          <a:p>
            <a:pPr marL="285750" indent="-285750">
              <a:lnSpc>
                <a:spcPct val="150000"/>
              </a:lnSpc>
              <a:buFont typeface="Wingdings" pitchFamily="2" charset="2"/>
              <a:buChar char="p"/>
            </a:pPr>
            <a:r>
              <a:rPr lang="zh-CN" altLang="en-US" sz="2000" b="1" dirty="0"/>
              <a:t>局部可解释性</a:t>
            </a:r>
            <a:r>
              <a:rPr lang="zh-CN" altLang="en-US" sz="2000" dirty="0"/>
              <a:t>（</a:t>
            </a:r>
            <a:r>
              <a:rPr lang="en-US" altLang="zh-CN" sz="2000" dirty="0"/>
              <a:t>Local Interpretability</a:t>
            </a:r>
            <a:r>
              <a:rPr lang="zh-CN" altLang="en-US" sz="2000" dirty="0"/>
              <a:t>）旨在帮助⼈们理解机器学习模型针对每⼀个输⼊样本的决策过程和决策依据。</a:t>
            </a:r>
            <a:endParaRPr lang="en-US" altLang="zh-CN" sz="2000" dirty="0"/>
          </a:p>
          <a:p>
            <a:pPr marL="285750" indent="-285750">
              <a:lnSpc>
                <a:spcPct val="150000"/>
              </a:lnSpc>
              <a:buFont typeface="Wingdings" pitchFamily="2" charset="2"/>
              <a:buChar char="p"/>
            </a:pPr>
            <a:r>
              <a:rPr lang="zh-CN" altLang="en-US" sz="2000" b="1" dirty="0"/>
              <a:t>局部保真度</a:t>
            </a:r>
            <a:r>
              <a:rPr lang="en-US" altLang="zh-CN" sz="2000" b="1" dirty="0"/>
              <a:t>:</a:t>
            </a:r>
            <a:r>
              <a:rPr lang="zh-CN" altLang="en-US" sz="2000" dirty="0"/>
              <a:t>不可能期望简单的可解释模型在效果上等同于复杂模型（⽐如原始</a:t>
            </a:r>
            <a:r>
              <a:rPr lang="en-US" altLang="zh-CN" sz="2000" dirty="0"/>
              <a:t>CNN</a:t>
            </a:r>
            <a:r>
              <a:rPr lang="zh-CN" altLang="en-US" sz="2000" dirty="0"/>
              <a:t>分类器）。所以解释器不需要在全局上达到复杂模型的效果，但⾄少在局部上效果要很接近，⽽此处的局部代表我们想观察的那个样本的周围。</a:t>
            </a:r>
            <a:endParaRPr lang="en-US" altLang="zh-CN" sz="2000" dirty="0"/>
          </a:p>
        </p:txBody>
      </p:sp>
      <p:sp>
        <p:nvSpPr>
          <p:cNvPr id="3" name="矩形 2"/>
          <p:cNvSpPr/>
          <p:nvPr/>
        </p:nvSpPr>
        <p:spPr>
          <a:xfrm>
            <a:off x="-8792" y="558078"/>
            <a:ext cx="2348544" cy="463588"/>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局部还是全局</a:t>
            </a:r>
          </a:p>
        </p:txBody>
      </p:sp>
    </p:spTree>
    <p:extLst>
      <p:ext uri="{BB962C8B-B14F-4D97-AF65-F5344CB8AC3E}">
        <p14:creationId xmlns:p14="http://schemas.microsoft.com/office/powerpoint/2010/main" val="926360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478310"/>
            <a:ext cx="8208912" cy="507831"/>
          </a:xfrm>
          <a:prstGeom prst="rect">
            <a:avLst/>
          </a:prstGeom>
        </p:spPr>
        <p:txBody>
          <a:bodyPr wrap="square">
            <a:spAutoFit/>
          </a:bodyPr>
          <a:lstStyle/>
          <a:p>
            <a:pPr>
              <a:lnSpc>
                <a:spcPct val="150000"/>
              </a:lnSpc>
            </a:pPr>
            <a:r>
              <a:rPr lang="zh-CN" altLang="en-US" b="1" dirty="0">
                <a:solidFill>
                  <a:schemeClr val="tx1">
                    <a:lumMod val="95000"/>
                    <a:lumOff val="5000"/>
                  </a:schemeClr>
                </a:solidFill>
                <a:latin typeface="微软雅黑" pitchFamily="34" charset="-122"/>
                <a:ea typeface="微软雅黑" pitchFamily="34" charset="-122"/>
                <a:cs typeface="Arial" pitchFamily="34" charset="0"/>
              </a:rPr>
              <a:t>行为科学</a:t>
            </a:r>
            <a:r>
              <a:rPr lang="zh-CN" altLang="en-US" dirty="0">
                <a:solidFill>
                  <a:schemeClr val="tx1">
                    <a:lumMod val="95000"/>
                    <a:lumOff val="5000"/>
                  </a:schemeClr>
                </a:solidFill>
                <a:latin typeface="微软雅黑" pitchFamily="34" charset="-122"/>
                <a:ea typeface="微软雅黑" pitchFamily="34" charset="-122"/>
                <a:cs typeface="Arial" pitchFamily="34" charset="0"/>
              </a:rPr>
              <a:t>与</a:t>
            </a:r>
            <a:r>
              <a:rPr lang="zh-CN" altLang="en-US" b="1" dirty="0">
                <a:solidFill>
                  <a:schemeClr val="tx1">
                    <a:lumMod val="95000"/>
                    <a:lumOff val="5000"/>
                  </a:schemeClr>
                </a:solidFill>
                <a:latin typeface="微软雅黑" pitchFamily="34" charset="-122"/>
                <a:ea typeface="微软雅黑" pitchFamily="34" charset="-122"/>
                <a:cs typeface="Arial" pitchFamily="34" charset="0"/>
              </a:rPr>
              <a:t>设计科学</a:t>
            </a:r>
            <a:r>
              <a:rPr lang="zh-CN" altLang="en-US" dirty="0">
                <a:solidFill>
                  <a:schemeClr val="tx1">
                    <a:lumMod val="95000"/>
                    <a:lumOff val="5000"/>
                  </a:schemeClr>
                </a:solidFill>
                <a:latin typeface="微软雅黑" pitchFamily="34" charset="-122"/>
                <a:ea typeface="微软雅黑" pitchFamily="34" charset="-122"/>
                <a:cs typeface="Arial" pitchFamily="34" charset="0"/>
              </a:rPr>
              <a:t>对应管理领域两个范式，分别是</a:t>
            </a:r>
            <a:r>
              <a:rPr lang="zh-CN" altLang="en-US" b="1" dirty="0">
                <a:solidFill>
                  <a:schemeClr val="tx1">
                    <a:lumMod val="95000"/>
                    <a:lumOff val="5000"/>
                  </a:schemeClr>
                </a:solidFill>
                <a:latin typeface="微软雅黑" pitchFamily="34" charset="-122"/>
                <a:ea typeface="微软雅黑" pitchFamily="34" charset="-122"/>
                <a:cs typeface="Arial" pitchFamily="34" charset="0"/>
              </a:rPr>
              <a:t>用户范式</a:t>
            </a:r>
            <a:r>
              <a:rPr lang="zh-CN" altLang="en-US" dirty="0">
                <a:solidFill>
                  <a:schemeClr val="tx1">
                    <a:lumMod val="95000"/>
                    <a:lumOff val="5000"/>
                  </a:schemeClr>
                </a:solidFill>
                <a:latin typeface="微软雅黑" pitchFamily="34" charset="-122"/>
                <a:ea typeface="微软雅黑" pitchFamily="34" charset="-122"/>
                <a:cs typeface="Arial" pitchFamily="34" charset="0"/>
              </a:rPr>
              <a:t>与</a:t>
            </a:r>
            <a:r>
              <a:rPr lang="zh-CN" altLang="en-US" b="1" dirty="0">
                <a:solidFill>
                  <a:schemeClr val="tx1">
                    <a:lumMod val="95000"/>
                    <a:lumOff val="5000"/>
                  </a:schemeClr>
                </a:solidFill>
                <a:latin typeface="微软雅黑" pitchFamily="34" charset="-122"/>
                <a:ea typeface="微软雅黑" pitchFamily="34" charset="-122"/>
                <a:cs typeface="Arial" pitchFamily="34" charset="0"/>
              </a:rPr>
              <a:t>系统范式。</a:t>
            </a:r>
          </a:p>
        </p:txBody>
      </p:sp>
      <p:sp>
        <p:nvSpPr>
          <p:cNvPr id="3" name="矩形 2"/>
          <p:cNvSpPr/>
          <p:nvPr/>
        </p:nvSpPr>
        <p:spPr>
          <a:xfrm>
            <a:off x="467544" y="2136279"/>
            <a:ext cx="8064896" cy="1754326"/>
          </a:xfrm>
          <a:prstGeom prst="rect">
            <a:avLst/>
          </a:prstGeom>
        </p:spPr>
        <p:txBody>
          <a:bodyPr wrap="square">
            <a:spAutoFit/>
          </a:bodyPr>
          <a:lstStyle/>
          <a:p>
            <a:pPr>
              <a:lnSpc>
                <a:spcPct val="150000"/>
              </a:lnSpc>
            </a:pPr>
            <a:r>
              <a:rPr lang="zh-CN" altLang="en-US" b="1" dirty="0">
                <a:solidFill>
                  <a:sysClr val="windowText" lastClr="000000"/>
                </a:solidFill>
                <a:latin typeface="微软雅黑" pitchFamily="34" charset="-122"/>
                <a:ea typeface="微软雅黑" pitchFamily="34" charset="-122"/>
              </a:rPr>
              <a:t>行为科学</a:t>
            </a:r>
            <a:r>
              <a:rPr lang="zh-CN" altLang="en-US" dirty="0">
                <a:solidFill>
                  <a:sysClr val="windowText" lastClr="000000"/>
                </a:solidFill>
                <a:latin typeface="微软雅黑" pitchFamily="34" charset="-122"/>
                <a:ea typeface="微软雅黑" pitchFamily="34" charset="-122"/>
              </a:rPr>
              <a:t>是从人的本性和需求入手，注重人的行为动机和行为的诱导。</a:t>
            </a:r>
            <a:endParaRPr lang="en-US" altLang="zh-CN" dirty="0">
              <a:solidFill>
                <a:sysClr val="windowText" lastClr="000000"/>
              </a:solidFill>
              <a:latin typeface="微软雅黑" pitchFamily="34" charset="-122"/>
              <a:ea typeface="微软雅黑" pitchFamily="34" charset="-122"/>
            </a:endParaRPr>
          </a:p>
          <a:p>
            <a:pPr>
              <a:lnSpc>
                <a:spcPct val="150000"/>
              </a:lnSpc>
            </a:pPr>
            <a:r>
              <a:rPr lang="zh-CN" altLang="en-US" b="1" dirty="0">
                <a:solidFill>
                  <a:schemeClr val="tx1">
                    <a:lumMod val="95000"/>
                    <a:lumOff val="5000"/>
                  </a:schemeClr>
                </a:solidFill>
                <a:latin typeface="微软雅黑" pitchFamily="34" charset="-122"/>
                <a:ea typeface="微软雅黑" pitchFamily="34" charset="-122"/>
                <a:cs typeface="Arial" pitchFamily="34" charset="0"/>
              </a:rPr>
              <a:t>设计科学</a:t>
            </a:r>
            <a:r>
              <a:rPr lang="zh-CN" altLang="en-US" dirty="0">
                <a:solidFill>
                  <a:schemeClr val="tx1">
                    <a:lumMod val="95000"/>
                    <a:lumOff val="5000"/>
                  </a:schemeClr>
                </a:solidFill>
                <a:latin typeface="微软雅黑" pitchFamily="34" charset="-122"/>
                <a:ea typeface="微软雅黑" pitchFamily="34" charset="-122"/>
                <a:cs typeface="Arial" pitchFamily="34" charset="0"/>
              </a:rPr>
              <a:t>的本质在于决策、问题求解和创造。整个设计过程都贯穿着信息的收集、整理、变换、传输、贮存、处理、反馈等基本活动要素。一方面，信息处理被用来解释设计思考过程；另一方面，信息处理技术又被广泛用作设计工具。</a:t>
            </a:r>
          </a:p>
        </p:txBody>
      </p:sp>
    </p:spTree>
    <p:extLst>
      <p:ext uri="{BB962C8B-B14F-4D97-AF65-F5344CB8AC3E}">
        <p14:creationId xmlns:p14="http://schemas.microsoft.com/office/powerpoint/2010/main" val="324629980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683568" y="1131590"/>
            <a:ext cx="7776864" cy="3231654"/>
          </a:xfrm>
          <a:prstGeom prst="rect">
            <a:avLst/>
          </a:prstGeom>
          <a:noFill/>
        </p:spPr>
        <p:txBody>
          <a:bodyPr wrap="square" lIns="0" tIns="0" rIns="0" bIns="0" rtlCol="0">
            <a:spAutoFit/>
          </a:bodyPr>
          <a:lstStyle/>
          <a:p>
            <a:pPr>
              <a:lnSpc>
                <a:spcPct val="150000"/>
              </a:lnSpc>
            </a:pPr>
            <a:r>
              <a:rPr lang="zh-CN" altLang="en-US" sz="2000" b="1" dirty="0">
                <a:solidFill>
                  <a:schemeClr val="tx1"/>
                </a:solidFill>
                <a:latin typeface="微软雅黑" pitchFamily="34" charset="-122"/>
                <a:ea typeface="微软雅黑" pitchFamily="34" charset="-122"/>
              </a:rPr>
              <a:t>算法是如何创建模型的？</a:t>
            </a:r>
            <a:endParaRPr lang="en-US" altLang="zh-CN" sz="2000" b="1" dirty="0">
              <a:solidFill>
                <a:schemeClr val="tx1"/>
              </a:solidFill>
              <a:latin typeface="微软雅黑" pitchFamily="34" charset="-122"/>
              <a:ea typeface="微软雅黑" pitchFamily="34" charset="-122"/>
            </a:endParaRPr>
          </a:p>
          <a:p>
            <a:pPr marL="342900" indent="-342900">
              <a:lnSpc>
                <a:spcPct val="150000"/>
              </a:lnSpc>
              <a:buFont typeface="Wingdings" pitchFamily="2" charset="2"/>
              <a:buChar char="p"/>
            </a:pPr>
            <a:r>
              <a:rPr lang="zh-CN" altLang="en-US" sz="2000" dirty="0">
                <a:solidFill>
                  <a:schemeClr val="tx1"/>
                </a:solidFill>
                <a:latin typeface="微软雅黑" pitchFamily="34" charset="-122"/>
                <a:ea typeface="微软雅黑" pitchFamily="34" charset="-122"/>
              </a:rPr>
              <a:t>算法透明度是指如何从数据中学习模型，以及它可以学习到什么样的关系。</a:t>
            </a:r>
            <a:endParaRPr lang="en-US" altLang="zh-CN" sz="2000" dirty="0">
              <a:solidFill>
                <a:schemeClr val="tx1"/>
              </a:solidFill>
              <a:latin typeface="微软雅黑" pitchFamily="34" charset="-122"/>
              <a:ea typeface="微软雅黑" pitchFamily="34" charset="-122"/>
            </a:endParaRPr>
          </a:p>
          <a:p>
            <a:pPr marL="342900" indent="-342900">
              <a:lnSpc>
                <a:spcPct val="150000"/>
              </a:lnSpc>
              <a:buFont typeface="Wingdings" pitchFamily="2" charset="2"/>
              <a:buChar char="p"/>
            </a:pPr>
            <a:r>
              <a:rPr lang="zh-CN" altLang="en-US" sz="2000" dirty="0">
                <a:solidFill>
                  <a:schemeClr val="tx1"/>
                </a:solidFill>
                <a:latin typeface="微软雅黑" pitchFamily="34" charset="-122"/>
                <a:ea typeface="微软雅黑" pitchFamily="34" charset="-122"/>
              </a:rPr>
              <a:t>是对算法如何工作的理解，但这既不是对最终学习的特定模型的理解，又不是对如何做出单个预测的理解。算法的透明度只需要对算法了解，而不需要对数据或学习模型有了解。</a:t>
            </a:r>
            <a:endParaRPr lang="en-US" altLang="zh-CN" sz="2000" dirty="0">
              <a:solidFill>
                <a:schemeClr val="tx1"/>
              </a:solidFill>
              <a:latin typeface="微软雅黑" pitchFamily="34" charset="-122"/>
              <a:ea typeface="微软雅黑" pitchFamily="34" charset="-122"/>
            </a:endParaRPr>
          </a:p>
          <a:p>
            <a:pPr marL="342900" indent="-342900">
              <a:lnSpc>
                <a:spcPct val="150000"/>
              </a:lnSpc>
              <a:buFont typeface="Wingdings" pitchFamily="2" charset="2"/>
              <a:buChar char="p"/>
            </a:pPr>
            <a:r>
              <a:rPr lang="zh-CN" altLang="en-US" sz="2000" dirty="0">
                <a:solidFill>
                  <a:schemeClr val="tx1"/>
                </a:solidFill>
                <a:latin typeface="微软雅黑" pitchFamily="34" charset="-122"/>
                <a:ea typeface="微软雅黑" pitchFamily="34" charset="-122"/>
              </a:rPr>
              <a:t>本</a:t>
            </a:r>
            <a:r>
              <a:rPr lang="zh-CN" altLang="en-US" sz="2000" dirty="0">
                <a:latin typeface="微软雅黑" pitchFamily="34" charset="-122"/>
                <a:ea typeface="微软雅黑" pitchFamily="34" charset="-122"/>
              </a:rPr>
              <a:t>研究的目标是预测模型的可解释性，而不是算法的透明度。</a:t>
            </a:r>
            <a:endParaRPr lang="en-US" altLang="zh-CN" sz="2000" dirty="0">
              <a:latin typeface="微软雅黑" pitchFamily="34" charset="-122"/>
              <a:ea typeface="微软雅黑" pitchFamily="34" charset="-122"/>
            </a:endParaRPr>
          </a:p>
        </p:txBody>
      </p:sp>
      <p:sp>
        <p:nvSpPr>
          <p:cNvPr id="3" name="矩形 2"/>
          <p:cNvSpPr/>
          <p:nvPr/>
        </p:nvSpPr>
        <p:spPr>
          <a:xfrm>
            <a:off x="-8792" y="557437"/>
            <a:ext cx="2348544" cy="46487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算法透明度</a:t>
            </a:r>
          </a:p>
        </p:txBody>
      </p:sp>
    </p:spTree>
    <p:extLst>
      <p:ext uri="{BB962C8B-B14F-4D97-AF65-F5344CB8AC3E}">
        <p14:creationId xmlns:p14="http://schemas.microsoft.com/office/powerpoint/2010/main" val="70961210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419622"/>
            <a:ext cx="8280920" cy="2400657"/>
          </a:xfrm>
          <a:prstGeom prst="rect">
            <a:avLst/>
          </a:prstGeom>
        </p:spPr>
        <p:txBody>
          <a:bodyPr wrap="square">
            <a:spAutoFit/>
          </a:bodyPr>
          <a:lstStyle/>
          <a:p>
            <a:pPr marL="285750" indent="-285750">
              <a:lnSpc>
                <a:spcPct val="150000"/>
              </a:lnSpc>
              <a:buFont typeface="Wingdings" pitchFamily="2" charset="2"/>
              <a:buChar char="p"/>
            </a:pPr>
            <a:r>
              <a:rPr lang="zh-CN" altLang="en-US" sz="2000" dirty="0"/>
              <a:t>要解释全局模型的输出，需要训练好的模型、算法和数据。这种级别的可解释性是基于对模型特征和每个学习部分（例如，权重、其他参数和结构）的整体认知来理解模型是如何做出决策的。</a:t>
            </a:r>
            <a:endParaRPr lang="en-US" altLang="zh-CN" sz="2000" dirty="0"/>
          </a:p>
          <a:p>
            <a:pPr marL="285750" indent="-285750">
              <a:lnSpc>
                <a:spcPct val="150000"/>
              </a:lnSpc>
              <a:buFont typeface="Wingdings" pitchFamily="2" charset="2"/>
              <a:buChar char="p"/>
            </a:pPr>
            <a:r>
              <a:rPr lang="zh-CN" altLang="en-US" sz="2000" dirty="0"/>
              <a:t>哪些特征很重要，以及它们之间有什么样的交互作用？全局模型的可解释性有助于基于特征理解目标结果的分布。</a:t>
            </a:r>
            <a:endParaRPr lang="en-US" altLang="zh-CN" sz="2000" dirty="0"/>
          </a:p>
        </p:txBody>
      </p:sp>
      <p:sp>
        <p:nvSpPr>
          <p:cNvPr id="3" name="矩形 2"/>
          <p:cNvSpPr/>
          <p:nvPr/>
        </p:nvSpPr>
        <p:spPr>
          <a:xfrm>
            <a:off x="-8792" y="555526"/>
            <a:ext cx="2996616" cy="50783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全局、整体的模型可解释性</a:t>
            </a:r>
          </a:p>
        </p:txBody>
      </p:sp>
    </p:spTree>
    <p:extLst>
      <p:ext uri="{BB962C8B-B14F-4D97-AF65-F5344CB8AC3E}">
        <p14:creationId xmlns:p14="http://schemas.microsoft.com/office/powerpoint/2010/main" val="419977651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131590"/>
            <a:ext cx="8640960" cy="2862322"/>
          </a:xfrm>
          <a:prstGeom prst="rect">
            <a:avLst/>
          </a:prstGeom>
        </p:spPr>
        <p:txBody>
          <a:bodyPr wrap="square">
            <a:spAutoFit/>
          </a:bodyPr>
          <a:lstStyle/>
          <a:p>
            <a:pPr marL="285750" indent="-285750">
              <a:lnSpc>
                <a:spcPct val="150000"/>
              </a:lnSpc>
              <a:buFont typeface="Wingdings" pitchFamily="2" charset="2"/>
              <a:buChar char="p"/>
            </a:pPr>
            <a:r>
              <a:rPr lang="zh-CN" altLang="en-US" sz="2000" dirty="0"/>
              <a:t>线性模型，可解释部分是权重，单个权重的解释与其他权重是相互关联的，即“其他输入特征的值保持不变”。</a:t>
            </a:r>
            <a:endParaRPr lang="en-US" altLang="zh-CN" sz="2000" dirty="0"/>
          </a:p>
          <a:p>
            <a:pPr marL="285750" indent="-285750">
              <a:lnSpc>
                <a:spcPct val="150000"/>
              </a:lnSpc>
              <a:buFont typeface="Wingdings" pitchFamily="2" charset="2"/>
              <a:buChar char="p"/>
            </a:pPr>
            <a:r>
              <a:rPr lang="zh-CN" altLang="en-US" sz="2000" dirty="0"/>
              <a:t>例如，一个预测房屋价格的线性模型，考虑到房屋面积大小和房间数量，其中房间数量的特征可能具有负权重。原因是房间数量与房屋面积高度相关。负权重的解释是如果两件房屋的面积相同，那么房间少的房屋比房间多的房屋更值钱。因此，权重仅在模型中其他特征的上下文中有意义。</a:t>
            </a:r>
            <a:endParaRPr lang="zh-CN" altLang="zh-CN" sz="2000" dirty="0"/>
          </a:p>
        </p:txBody>
      </p:sp>
      <p:sp>
        <p:nvSpPr>
          <p:cNvPr id="4" name="矩形 3"/>
          <p:cNvSpPr/>
          <p:nvPr/>
        </p:nvSpPr>
        <p:spPr>
          <a:xfrm>
            <a:off x="-8792" y="551751"/>
            <a:ext cx="3500672" cy="50783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模块层面上的全局模型可解释性</a:t>
            </a:r>
          </a:p>
        </p:txBody>
      </p:sp>
    </p:spTree>
    <p:extLst>
      <p:ext uri="{BB962C8B-B14F-4D97-AF65-F5344CB8AC3E}">
        <p14:creationId xmlns:p14="http://schemas.microsoft.com/office/powerpoint/2010/main" val="51034185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131590"/>
            <a:ext cx="8280920" cy="3323987"/>
          </a:xfrm>
          <a:prstGeom prst="rect">
            <a:avLst/>
          </a:prstGeom>
        </p:spPr>
        <p:txBody>
          <a:bodyPr wrap="square">
            <a:spAutoFit/>
          </a:bodyPr>
          <a:lstStyle/>
          <a:p>
            <a:pPr marL="285750" indent="-285750">
              <a:lnSpc>
                <a:spcPct val="150000"/>
              </a:lnSpc>
              <a:buFont typeface="Wingdings" pitchFamily="2" charset="2"/>
              <a:buChar char="p"/>
            </a:pPr>
            <a:r>
              <a:rPr lang="zh-CN" altLang="en-US" sz="2000" dirty="0"/>
              <a:t>着眼某一个实例，检查模型对这个实例输入的预测，并解释原因。</a:t>
            </a:r>
            <a:endParaRPr lang="en-US" altLang="zh-CN" sz="2000" dirty="0"/>
          </a:p>
          <a:p>
            <a:pPr marL="285750" indent="-285750">
              <a:lnSpc>
                <a:spcPct val="150000"/>
              </a:lnSpc>
              <a:buFont typeface="Wingdings" pitchFamily="2" charset="2"/>
              <a:buChar char="p"/>
            </a:pPr>
            <a:r>
              <a:rPr lang="zh-CN" altLang="en-US" sz="2000" dirty="0"/>
              <a:t>在局部，预测可能只依赖于线性的或单调的某些特征，而不是对它们有复杂的依赖性。</a:t>
            </a:r>
            <a:endParaRPr lang="en-US" altLang="zh-CN" sz="2000" dirty="0"/>
          </a:p>
          <a:p>
            <a:pPr marL="285750" indent="-285750">
              <a:lnSpc>
                <a:spcPct val="150000"/>
              </a:lnSpc>
              <a:buFont typeface="Wingdings" pitchFamily="2" charset="2"/>
              <a:buChar char="p"/>
            </a:pPr>
            <a:r>
              <a:rPr lang="zh-CN" altLang="en-US" sz="2000" dirty="0"/>
              <a:t>例如，全局而言，房价预测可能与面积是非线性关系，但如果查看一个</a:t>
            </a:r>
            <a:r>
              <a:rPr lang="en-US" altLang="zh-CN" sz="2000" dirty="0"/>
              <a:t>100</a:t>
            </a:r>
            <a:r>
              <a:rPr lang="zh-CN" altLang="en-US" sz="2000" dirty="0"/>
              <a:t>平方米的房屋，对于该子集，模型预测可能与面积呈现线性关系。可以通过模拟当增加或减少</a:t>
            </a:r>
            <a:r>
              <a:rPr lang="en-US" altLang="zh-CN" sz="2000" dirty="0"/>
              <a:t>10</a:t>
            </a:r>
            <a:r>
              <a:rPr lang="zh-CN" altLang="en-US" sz="2000" dirty="0"/>
              <a:t>平方米的面积时，预测的价格是如何变化来发现。局部解释比全局解释更准确。</a:t>
            </a:r>
            <a:endParaRPr lang="zh-CN" altLang="zh-CN" sz="2000" dirty="0"/>
          </a:p>
        </p:txBody>
      </p:sp>
      <p:sp>
        <p:nvSpPr>
          <p:cNvPr id="3" name="矩形 2"/>
          <p:cNvSpPr/>
          <p:nvPr/>
        </p:nvSpPr>
        <p:spPr>
          <a:xfrm>
            <a:off x="-8792" y="551751"/>
            <a:ext cx="2780592" cy="50783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单个预测的局部可解释性</a:t>
            </a:r>
          </a:p>
        </p:txBody>
      </p:sp>
    </p:spTree>
    <p:extLst>
      <p:ext uri="{BB962C8B-B14F-4D97-AF65-F5344CB8AC3E}">
        <p14:creationId xmlns:p14="http://schemas.microsoft.com/office/powerpoint/2010/main" val="45775953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683568" y="1131590"/>
            <a:ext cx="7704856" cy="3323987"/>
          </a:xfrm>
          <a:prstGeom prst="rect">
            <a:avLst/>
          </a:prstGeom>
        </p:spPr>
        <p:txBody>
          <a:bodyPr wrap="square">
            <a:spAutoFit/>
          </a:bodyPr>
          <a:lstStyle/>
          <a:p>
            <a:pPr>
              <a:lnSpc>
                <a:spcPct val="150000"/>
              </a:lnSpc>
            </a:pPr>
            <a:r>
              <a:rPr lang="zh-CN" altLang="en-US" sz="2000" b="1" dirty="0"/>
              <a:t>对一组实例进行特定的预测？</a:t>
            </a:r>
            <a:endParaRPr lang="en-US" altLang="zh-CN" sz="2000" b="1" dirty="0"/>
          </a:p>
          <a:p>
            <a:pPr marL="285750" indent="-285750">
              <a:lnSpc>
                <a:spcPct val="150000"/>
              </a:lnSpc>
              <a:buFont typeface="Wingdings" pitchFamily="2" charset="2"/>
              <a:buChar char="p"/>
            </a:pPr>
            <a:r>
              <a:rPr lang="zh-CN" altLang="en-US" sz="2000" dirty="0"/>
              <a:t>多个实例的模型预测的解释可以用全局模型解释方法或单个实例解释方法来实现。</a:t>
            </a:r>
            <a:endParaRPr lang="en-US" altLang="zh-CN" sz="2000" dirty="0"/>
          </a:p>
          <a:p>
            <a:pPr marL="285750" indent="-285750">
              <a:lnSpc>
                <a:spcPct val="150000"/>
              </a:lnSpc>
              <a:buFont typeface="Wingdings" pitchFamily="2" charset="2"/>
              <a:buChar char="p"/>
            </a:pPr>
            <a:r>
              <a:rPr lang="zh-CN" altLang="en-US" sz="2000" dirty="0"/>
              <a:t>全局方法可以通过获取实例组，将其视为一个完整的数据集，使用全局方法处理。</a:t>
            </a:r>
            <a:endParaRPr lang="en-US" altLang="zh-CN" sz="2000" dirty="0"/>
          </a:p>
          <a:p>
            <a:pPr marL="285750" indent="-285750">
              <a:lnSpc>
                <a:spcPct val="150000"/>
              </a:lnSpc>
              <a:buFont typeface="Wingdings" pitchFamily="2" charset="2"/>
              <a:buChar char="p"/>
            </a:pPr>
            <a:r>
              <a:rPr lang="zh-CN" altLang="en-US" sz="2000" dirty="0"/>
              <a:t>单个实例方法是对实例组中的每个实例分布进行局部解释方法，然后为整个组列出结果或对结果进行聚合。</a:t>
            </a:r>
            <a:endParaRPr lang="en-US" altLang="zh-CN" sz="2000" dirty="0"/>
          </a:p>
        </p:txBody>
      </p:sp>
      <p:sp>
        <p:nvSpPr>
          <p:cNvPr id="3" name="矩形 2"/>
          <p:cNvSpPr/>
          <p:nvPr/>
        </p:nvSpPr>
        <p:spPr>
          <a:xfrm>
            <a:off x="-8792" y="551751"/>
            <a:ext cx="2780592" cy="50783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一组预测的局部可解释性</a:t>
            </a:r>
          </a:p>
        </p:txBody>
      </p:sp>
    </p:spTree>
    <p:extLst>
      <p:ext uri="{BB962C8B-B14F-4D97-AF65-F5344CB8AC3E}">
        <p14:creationId xmlns:p14="http://schemas.microsoft.com/office/powerpoint/2010/main" val="217613929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Figure 1.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699542"/>
            <a:ext cx="7344816" cy="3744416"/>
          </a:xfrm>
          <a:prstGeom prst="rect">
            <a:avLst/>
          </a:prstGeom>
        </p:spPr>
      </p:pic>
      <p:sp>
        <p:nvSpPr>
          <p:cNvPr id="4" name="矩形 3"/>
          <p:cNvSpPr/>
          <p:nvPr/>
        </p:nvSpPr>
        <p:spPr>
          <a:xfrm>
            <a:off x="185732" y="4515966"/>
            <a:ext cx="8516690" cy="584775"/>
          </a:xfrm>
          <a:prstGeom prst="rect">
            <a:avLst/>
          </a:prstGeom>
        </p:spPr>
        <p:txBody>
          <a:bodyPr wrap="none">
            <a:spAutoFit/>
          </a:bodyPr>
          <a:lstStyle/>
          <a:p>
            <a:r>
              <a:rPr lang="en-US" altLang="zh-CN" sz="1600" dirty="0">
                <a:latin typeface="Times New Roman" pitchFamily="18" charset="0"/>
                <a:cs typeface="Times New Roman" pitchFamily="18" charset="0"/>
              </a:rPr>
              <a:t>[2] J  A </a:t>
            </a:r>
            <a:r>
              <a:rPr lang="en-US" altLang="zh-CN" sz="1600" dirty="0" err="1">
                <a:latin typeface="Times New Roman" pitchFamily="18" charset="0"/>
                <a:cs typeface="Times New Roman" pitchFamily="18" charset="0"/>
              </a:rPr>
              <a:t>McDermid</a:t>
            </a:r>
            <a:r>
              <a:rPr lang="en-US" altLang="zh-CN" sz="1600" dirty="0">
                <a:latin typeface="Times New Roman" pitchFamily="18" charset="0"/>
                <a:cs typeface="Times New Roman" pitchFamily="18" charset="0"/>
              </a:rPr>
              <a:t>, et al. Artificial intelligence </a:t>
            </a:r>
            <a:r>
              <a:rPr lang="en-US" altLang="zh-CN" sz="1600" dirty="0" err="1">
                <a:latin typeface="Times New Roman" pitchFamily="18" charset="0"/>
                <a:cs typeface="Times New Roman" pitchFamily="18" charset="0"/>
              </a:rPr>
              <a:t>explainability</a:t>
            </a:r>
            <a:r>
              <a:rPr lang="en-US" altLang="zh-CN" sz="1600" dirty="0">
                <a:latin typeface="Times New Roman" pitchFamily="18" charset="0"/>
                <a:cs typeface="Times New Roman" pitchFamily="18" charset="0"/>
              </a:rPr>
              <a:t>: the technical and ethical dimensions. </a:t>
            </a:r>
          </a:p>
          <a:p>
            <a:r>
              <a:rPr lang="en-US" altLang="zh-CN" sz="1600" dirty="0" err="1">
                <a:latin typeface="Times New Roman" pitchFamily="18" charset="0"/>
                <a:cs typeface="Times New Roman" pitchFamily="18" charset="0"/>
              </a:rPr>
              <a:t>Phylosophical</a:t>
            </a:r>
            <a:r>
              <a:rPr lang="en-US" altLang="zh-CN" sz="1600" dirty="0">
                <a:latin typeface="Times New Roman" pitchFamily="18" charset="0"/>
                <a:cs typeface="Times New Roman" pitchFamily="18" charset="0"/>
              </a:rPr>
              <a:t> Transactions A, 2020, 379:20200363.  https://doi.org/10.1098/rsta.2020.0363 </a:t>
            </a:r>
            <a:endParaRPr lang="zh-CN" alt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532465829"/>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4"/>
          <p:cNvSpPr>
            <a:spLocks noChangeArrowheads="1"/>
          </p:cNvSpPr>
          <p:nvPr/>
        </p:nvSpPr>
        <p:spPr bwMode="auto">
          <a:xfrm>
            <a:off x="4139836" y="1995686"/>
            <a:ext cx="42485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cs typeface="+mn-ea"/>
                <a:sym typeface="+mn-lt"/>
              </a:rPr>
              <a:t>自解释模型</a:t>
            </a:r>
            <a:endParaRPr lang="en-US" altLang="zh-CN" sz="2000" b="1" dirty="0">
              <a:cs typeface="+mn-ea"/>
              <a:sym typeface="+mn-lt"/>
            </a:endParaRPr>
          </a:p>
          <a:p>
            <a:pPr algn="just"/>
            <a:r>
              <a:rPr lang="zh-CN" altLang="en-US" sz="2000" b="1" dirty="0">
                <a:cs typeface="+mn-ea"/>
                <a:sym typeface="+mn-lt"/>
              </a:rPr>
              <a:t>（</a:t>
            </a:r>
            <a:r>
              <a:rPr lang="en-US" altLang="zh-CN" sz="2000" b="1" dirty="0">
                <a:cs typeface="+mn-ea"/>
                <a:sym typeface="+mn-lt"/>
              </a:rPr>
              <a:t>Intrinsically Interpretable Model</a:t>
            </a:r>
            <a:r>
              <a:rPr lang="zh-CN" altLang="en-US" sz="2000" b="1" dirty="0">
                <a:cs typeface="+mn-ea"/>
                <a:sym typeface="+mn-lt"/>
              </a:rPr>
              <a:t>）</a:t>
            </a:r>
          </a:p>
        </p:txBody>
      </p:sp>
      <p:sp>
        <p:nvSpPr>
          <p:cNvPr id="24" name="TextBox 24"/>
          <p:cNvSpPr>
            <a:spLocks noChangeArrowheads="1"/>
          </p:cNvSpPr>
          <p:nvPr/>
        </p:nvSpPr>
        <p:spPr bwMode="auto">
          <a:xfrm>
            <a:off x="4139836" y="3105199"/>
            <a:ext cx="40325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cs typeface="+mn-ea"/>
                <a:sym typeface="+mn-lt"/>
              </a:rPr>
              <a:t>事后解释方法</a:t>
            </a:r>
            <a:endParaRPr lang="en-US" altLang="zh-CN" sz="2000" b="1" dirty="0">
              <a:cs typeface="+mn-ea"/>
              <a:sym typeface="+mn-lt"/>
            </a:endParaRPr>
          </a:p>
          <a:p>
            <a:pPr algn="just"/>
            <a:r>
              <a:rPr lang="zh-CN" altLang="en-US" sz="2000" b="1" dirty="0">
                <a:cs typeface="+mn-ea"/>
                <a:sym typeface="+mn-lt"/>
              </a:rPr>
              <a:t>（</a:t>
            </a:r>
            <a:r>
              <a:rPr lang="en-US" altLang="zh-CN" sz="2000" b="1" dirty="0" err="1">
                <a:cs typeface="+mn-ea"/>
                <a:sym typeface="+mn-lt"/>
              </a:rPr>
              <a:t>Pos</a:t>
            </a:r>
            <a:r>
              <a:rPr lang="en-US" altLang="zh-CN" sz="2000" b="1" dirty="0">
                <a:cs typeface="+mn-ea"/>
                <a:sym typeface="+mn-lt"/>
              </a:rPr>
              <a:t>-hoc Interpretable Method</a:t>
            </a:r>
            <a:r>
              <a:rPr lang="zh-CN" altLang="en-US" sz="2000" b="1" dirty="0">
                <a:cs typeface="+mn-ea"/>
                <a:sym typeface="+mn-lt"/>
              </a:rPr>
              <a:t>）</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26" t="18865" r="67175" b="11669"/>
          <a:stretch/>
        </p:blipFill>
        <p:spPr bwMode="auto">
          <a:xfrm>
            <a:off x="251520" y="1059582"/>
            <a:ext cx="340601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222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12192"/>
            <a:ext cx="2952330" cy="3303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4"/>
          <p:cNvSpPr>
            <a:spLocks noChangeArrowheads="1"/>
          </p:cNvSpPr>
          <p:nvPr/>
        </p:nvSpPr>
        <p:spPr bwMode="auto">
          <a:xfrm>
            <a:off x="4139836" y="1347614"/>
            <a:ext cx="4248588"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cs typeface="+mn-ea"/>
                <a:sym typeface="+mn-lt"/>
              </a:rPr>
              <a:t>线性回归模型的解释</a:t>
            </a:r>
            <a:endParaRPr lang="en-US" altLang="zh-CN" sz="2000" b="1" dirty="0">
              <a:cs typeface="+mn-ea"/>
              <a:sym typeface="+mn-lt"/>
            </a:endParaRPr>
          </a:p>
          <a:p>
            <a:pPr marL="457200" indent="-457200" algn="just">
              <a:lnSpc>
                <a:spcPct val="150000"/>
              </a:lnSpc>
              <a:buFont typeface="+mj-lt"/>
              <a:buAutoNum type="arabicPeriod"/>
            </a:pPr>
            <a:r>
              <a:rPr lang="zh-CN" altLang="en-US" sz="2000" dirty="0">
                <a:cs typeface="+mn-ea"/>
                <a:sym typeface="+mn-lt"/>
              </a:rPr>
              <a:t>如何解释</a:t>
            </a:r>
            <a:r>
              <a:rPr lang="en-US" altLang="zh-CN" sz="2000" dirty="0">
                <a:cs typeface="+mn-ea"/>
                <a:sym typeface="+mn-lt"/>
              </a:rPr>
              <a:t>?</a:t>
            </a:r>
          </a:p>
          <a:p>
            <a:pPr marL="457200" indent="-457200" algn="just">
              <a:lnSpc>
                <a:spcPct val="150000"/>
              </a:lnSpc>
              <a:buFont typeface="+mj-lt"/>
              <a:buAutoNum type="arabicPeriod"/>
            </a:pPr>
            <a:r>
              <a:rPr lang="zh-CN" altLang="en-US" sz="2000" dirty="0">
                <a:cs typeface="+mn-ea"/>
                <a:sym typeface="+mn-lt"/>
              </a:rPr>
              <a:t>度量可解释性？</a:t>
            </a:r>
            <a:endParaRPr lang="en-US" altLang="zh-CN" sz="2000" dirty="0">
              <a:cs typeface="+mn-ea"/>
              <a:sym typeface="+mn-lt"/>
            </a:endParaRPr>
          </a:p>
          <a:p>
            <a:pPr marL="457200" indent="-457200" algn="just">
              <a:lnSpc>
                <a:spcPct val="150000"/>
              </a:lnSpc>
              <a:buFont typeface="+mj-lt"/>
              <a:buAutoNum type="arabicPeriod"/>
            </a:pPr>
            <a:r>
              <a:rPr lang="zh-CN" altLang="en-US" sz="2000" dirty="0">
                <a:cs typeface="+mn-ea"/>
                <a:sym typeface="+mn-lt"/>
              </a:rPr>
              <a:t>可视化解释？</a:t>
            </a:r>
          </a:p>
        </p:txBody>
      </p:sp>
      <p:sp>
        <p:nvSpPr>
          <p:cNvPr id="4" name="TextBox 24"/>
          <p:cNvSpPr>
            <a:spLocks noChangeArrowheads="1"/>
          </p:cNvSpPr>
          <p:nvPr/>
        </p:nvSpPr>
        <p:spPr bwMode="auto">
          <a:xfrm>
            <a:off x="4139836" y="3105199"/>
            <a:ext cx="403256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gn="just">
              <a:buFont typeface="Wingdings" pitchFamily="2" charset="2"/>
              <a:buChar char="n"/>
            </a:pPr>
            <a:r>
              <a:rPr lang="zh-CN" altLang="en-US" sz="2000" b="1" dirty="0">
                <a:cs typeface="+mn-ea"/>
                <a:sym typeface="+mn-lt"/>
              </a:rPr>
              <a:t>决策树模型的解释</a:t>
            </a:r>
            <a:endParaRPr lang="en-US" altLang="zh-CN" sz="2000" b="1" dirty="0">
              <a:cs typeface="+mn-ea"/>
              <a:sym typeface="+mn-lt"/>
            </a:endParaRPr>
          </a:p>
          <a:p>
            <a:pPr marL="457200" indent="-457200" algn="just">
              <a:lnSpc>
                <a:spcPct val="150000"/>
              </a:lnSpc>
              <a:buFont typeface="+mj-lt"/>
              <a:buAutoNum type="arabicPeriod"/>
            </a:pPr>
            <a:r>
              <a:rPr lang="zh-CN" altLang="en-US" sz="2000" dirty="0">
                <a:cs typeface="+mn-ea"/>
                <a:sym typeface="+mn-lt"/>
              </a:rPr>
              <a:t>如何解释？</a:t>
            </a:r>
            <a:endParaRPr lang="en-US" altLang="zh-CN" sz="2000" dirty="0">
              <a:cs typeface="+mn-ea"/>
              <a:sym typeface="+mn-lt"/>
            </a:endParaRPr>
          </a:p>
          <a:p>
            <a:pPr marL="457200" indent="-457200" algn="just">
              <a:lnSpc>
                <a:spcPct val="150000"/>
              </a:lnSpc>
              <a:buFont typeface="+mj-lt"/>
              <a:buAutoNum type="arabicPeriod"/>
            </a:pPr>
            <a:r>
              <a:rPr lang="zh-CN" altLang="en-US" sz="2000" dirty="0">
                <a:cs typeface="+mn-ea"/>
                <a:sym typeface="+mn-lt"/>
              </a:rPr>
              <a:t>解释的方法？</a:t>
            </a:r>
            <a:endParaRPr lang="en-US" altLang="zh-CN" sz="2000" dirty="0">
              <a:cs typeface="+mn-ea"/>
              <a:sym typeface="+mn-lt"/>
            </a:endParaRPr>
          </a:p>
        </p:txBody>
      </p:sp>
    </p:spTree>
    <p:extLst>
      <p:ext uri="{BB962C8B-B14F-4D97-AF65-F5344CB8AC3E}">
        <p14:creationId xmlns:p14="http://schemas.microsoft.com/office/powerpoint/2010/main" val="3086153919"/>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23528" y="1203598"/>
                <a:ext cx="8424936" cy="3323987"/>
              </a:xfrm>
              <a:prstGeom prst="rect">
                <a:avLst/>
              </a:prstGeom>
              <a:noFill/>
            </p:spPr>
            <p:txBody>
              <a:bodyPr wrap="square" lIns="0" tIns="0" rIns="0" bIns="0" rtlCol="0">
                <a:spAutoFit/>
              </a:bodyPr>
              <a:lstStyle/>
              <a:p>
                <a:pPr>
                  <a:lnSpc>
                    <a:spcPct val="150000"/>
                  </a:lnSpc>
                </a:pPr>
                <a:r>
                  <a:rPr lang="en-US" altLang="zh-CN" dirty="0">
                    <a:solidFill>
                      <a:schemeClr val="tx1"/>
                    </a:solidFill>
                    <a:latin typeface="+mn-ea"/>
                  </a:rPr>
                  <a:t>1. </a:t>
                </a:r>
                <a:r>
                  <a:rPr lang="zh-CN" altLang="en-US" dirty="0">
                    <a:solidFill>
                      <a:schemeClr val="tx1"/>
                    </a:solidFill>
                    <a:latin typeface="+mn-ea"/>
                  </a:rPr>
                  <a:t>如何解释？</a:t>
                </a:r>
                <a:endParaRPr lang="en-US" altLang="zh-CN" dirty="0">
                  <a:solidFill>
                    <a:schemeClr val="tx1"/>
                  </a:solidFill>
                  <a:latin typeface="+mn-ea"/>
                </a:endParaRPr>
              </a:p>
              <a:p>
                <a:pPr>
                  <a:lnSpc>
                    <a:spcPct val="150000"/>
                  </a:lnSpc>
                </a:pPr>
                <a:r>
                  <a:rPr lang="zh-CN" altLang="en-US" dirty="0">
                    <a:solidFill>
                      <a:schemeClr val="tx1"/>
                    </a:solidFill>
                    <a:latin typeface="+mn-ea"/>
                  </a:rPr>
                  <a:t>（</a:t>
                </a:r>
                <a:r>
                  <a:rPr lang="en-US" altLang="zh-CN" dirty="0">
                    <a:solidFill>
                      <a:schemeClr val="tx1"/>
                    </a:solidFill>
                    <a:latin typeface="+mn-ea"/>
                  </a:rPr>
                  <a:t>1</a:t>
                </a:r>
                <a:r>
                  <a:rPr lang="zh-CN" altLang="en-US" dirty="0">
                    <a:solidFill>
                      <a:schemeClr val="tx1"/>
                    </a:solidFill>
                    <a:latin typeface="+mn-ea"/>
                  </a:rPr>
                  <a:t>）数值（连续）特征的解释</a:t>
                </a:r>
                <a:endParaRPr lang="en-US" altLang="zh-CN" dirty="0">
                  <a:solidFill>
                    <a:schemeClr val="tx1"/>
                  </a:solidFill>
                  <a:latin typeface="+mn-ea"/>
                </a:endParaRPr>
              </a:p>
              <a:p>
                <a:pPr>
                  <a:lnSpc>
                    <a:spcPct val="150000"/>
                  </a:lnSpc>
                </a:pPr>
                <a:r>
                  <a:rPr lang="zh-CN" altLang="en-US" dirty="0">
                    <a:solidFill>
                      <a:schemeClr val="tx1"/>
                    </a:solidFill>
                    <a:latin typeface="+mn-ea"/>
                  </a:rPr>
                  <a:t> 当所有</a:t>
                </a:r>
                <a:r>
                  <a:rPr lang="zh-CN" altLang="en-US" b="1" dirty="0">
                    <a:solidFill>
                      <a:schemeClr val="tx1"/>
                    </a:solidFill>
                    <a:latin typeface="+mn-ea"/>
                  </a:rPr>
                  <a:t>其他特征值保持不变</a:t>
                </a:r>
                <a:r>
                  <a:rPr lang="zh-CN" altLang="en-US" dirty="0">
                    <a:solidFill>
                      <a:schemeClr val="tx1"/>
                    </a:solidFill>
                    <a:latin typeface="+mn-ea"/>
                  </a:rPr>
                  <a:t>时，特征</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a:solidFill>
                              <a:schemeClr val="tx1"/>
                            </a:solidFill>
                            <a:latin typeface="Cambria Math"/>
                          </a:rPr>
                          <m:t>𝑥</m:t>
                        </m:r>
                      </m:e>
                      <m:sub>
                        <m:r>
                          <a:rPr lang="en-US" altLang="zh-CN" b="0" i="1">
                            <a:solidFill>
                              <a:schemeClr val="tx1"/>
                            </a:solidFill>
                            <a:latin typeface="Cambria Math"/>
                          </a:rPr>
                          <m:t>𝑘</m:t>
                        </m:r>
                      </m:sub>
                    </m:sSub>
                  </m:oMath>
                </a14:m>
                <a:r>
                  <a:rPr lang="zh-CN" altLang="en-US" dirty="0">
                    <a:solidFill>
                      <a:schemeClr val="tx1"/>
                    </a:solidFill>
                    <a:latin typeface="+mn-ea"/>
                  </a:rPr>
                  <a:t>增加一个单位，则预测结果增加</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a:rPr>
                          <m:t>𝑤</m:t>
                        </m:r>
                      </m:e>
                      <m:sub>
                        <m:r>
                          <a:rPr lang="en-US" altLang="zh-CN" b="0" i="1" smtClean="0">
                            <a:solidFill>
                              <a:schemeClr val="tx1"/>
                            </a:solidFill>
                            <a:latin typeface="Cambria Math"/>
                          </a:rPr>
                          <m:t>𝑘</m:t>
                        </m:r>
                      </m:sub>
                    </m:sSub>
                    <m:r>
                      <a:rPr lang="zh-CN" altLang="en-US" b="0" i="1" smtClean="0">
                        <a:solidFill>
                          <a:schemeClr val="tx1"/>
                        </a:solidFill>
                        <a:latin typeface="Cambria Math"/>
                      </a:rPr>
                      <m:t>。</m:t>
                    </m:r>
                  </m:oMath>
                </a14:m>
                <a:endParaRPr lang="en-US" altLang="zh-CN" dirty="0">
                  <a:solidFill>
                    <a:schemeClr val="tx1"/>
                  </a:solidFill>
                  <a:latin typeface="+mn-ea"/>
                </a:endParaRPr>
              </a:p>
              <a:p>
                <a:pPr>
                  <a:lnSpc>
                    <a:spcPct val="150000"/>
                  </a:lnSpc>
                </a:pPr>
                <a:r>
                  <a:rPr lang="zh-CN" altLang="en-US" dirty="0">
                    <a:solidFill>
                      <a:schemeClr val="tx1"/>
                    </a:solidFill>
                    <a:latin typeface="+mn-ea"/>
                  </a:rPr>
                  <a:t>（</a:t>
                </a:r>
                <a:r>
                  <a:rPr lang="en-US" altLang="zh-CN" dirty="0">
                    <a:solidFill>
                      <a:schemeClr val="tx1"/>
                    </a:solidFill>
                    <a:latin typeface="+mn-ea"/>
                  </a:rPr>
                  <a:t>2</a:t>
                </a:r>
                <a:r>
                  <a:rPr lang="zh-CN" altLang="en-US" dirty="0">
                    <a:solidFill>
                      <a:schemeClr val="tx1"/>
                    </a:solidFill>
                    <a:latin typeface="+mn-ea"/>
                  </a:rPr>
                  <a:t>）分类特征的解释</a:t>
                </a:r>
                <a:endParaRPr lang="en-US" altLang="zh-CN" dirty="0">
                  <a:solidFill>
                    <a:schemeClr val="tx1"/>
                  </a:solidFill>
                  <a:latin typeface="+mn-ea"/>
                </a:endParaRPr>
              </a:p>
              <a:p>
                <a:pPr>
                  <a:lnSpc>
                    <a:spcPct val="150000"/>
                  </a:lnSpc>
                </a:pPr>
                <a:r>
                  <a:rPr lang="zh-CN" altLang="en-US" dirty="0">
                    <a:solidFill>
                      <a:schemeClr val="tx1"/>
                    </a:solidFill>
                    <a:latin typeface="+mn-ea"/>
                  </a:rPr>
                  <a:t>当所有其他特征值保持不变时，将特征</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a:rPr>
                          <m:t>𝑥</m:t>
                        </m:r>
                      </m:e>
                      <m:sub>
                        <m:r>
                          <a:rPr lang="en-US" altLang="zh-CN" b="0" i="1" smtClean="0">
                            <a:solidFill>
                              <a:schemeClr val="tx1"/>
                            </a:solidFill>
                            <a:latin typeface="Cambria Math"/>
                          </a:rPr>
                          <m:t>𝑘</m:t>
                        </m:r>
                      </m:sub>
                    </m:sSub>
                  </m:oMath>
                </a14:m>
                <a:r>
                  <a:rPr lang="zh-CN" altLang="en-US" dirty="0">
                    <a:solidFill>
                      <a:schemeClr val="tx1"/>
                    </a:solidFill>
                    <a:latin typeface="+mn-ea"/>
                  </a:rPr>
                  <a:t>从参照类别改变为该类别时，预测结果会增加</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a:rPr>
                          <m:t>𝑤</m:t>
                        </m:r>
                      </m:e>
                      <m:sub>
                        <m:r>
                          <a:rPr lang="en-US" altLang="zh-CN" b="0" i="1">
                            <a:solidFill>
                              <a:schemeClr val="tx1"/>
                            </a:solidFill>
                            <a:latin typeface="Cambria Math"/>
                          </a:rPr>
                          <m:t>𝑘</m:t>
                        </m:r>
                      </m:sub>
                    </m:sSub>
                  </m:oMath>
                </a14:m>
                <a:r>
                  <a:rPr lang="zh-CN" altLang="en-US" dirty="0">
                    <a:solidFill>
                      <a:schemeClr val="tx1"/>
                    </a:solidFill>
                    <a:latin typeface="+mn-ea"/>
                  </a:rPr>
                  <a:t>。</a:t>
                </a:r>
                <a:endParaRPr lang="en-US" altLang="zh-CN" dirty="0">
                  <a:solidFill>
                    <a:schemeClr val="tx1"/>
                  </a:solidFill>
                  <a:latin typeface="+mn-ea"/>
                </a:endParaRPr>
              </a:p>
              <a:p>
                <a:pPr>
                  <a:lnSpc>
                    <a:spcPct val="150000"/>
                  </a:lnSpc>
                </a:pPr>
                <a:r>
                  <a:rPr lang="en-US" altLang="zh-CN" dirty="0">
                    <a:latin typeface="+mn-ea"/>
                  </a:rPr>
                  <a:t>**</a:t>
                </a:r>
                <a:r>
                  <a:rPr lang="zh-CN" altLang="en-US" dirty="0">
                    <a:latin typeface="+mn-ea"/>
                  </a:rPr>
                  <a:t>具有多分类的特征编码：独热编码</a:t>
                </a:r>
                <a:endParaRPr lang="en-US" altLang="zh-CN" dirty="0">
                  <a:latin typeface="+mn-ea"/>
                </a:endParaRPr>
              </a:p>
              <a:p>
                <a:pPr>
                  <a:lnSpc>
                    <a:spcPct val="150000"/>
                  </a:lnSpc>
                </a:pPr>
                <a:r>
                  <a:rPr lang="en-US" altLang="zh-CN" dirty="0">
                    <a:latin typeface="+mn-ea"/>
                  </a:rPr>
                  <a:t>L</a:t>
                </a:r>
                <a:r>
                  <a:rPr lang="zh-CN" altLang="en-US" dirty="0">
                    <a:latin typeface="+mn-ea"/>
                  </a:rPr>
                  <a:t>个类别，用</a:t>
                </a:r>
                <a:r>
                  <a:rPr lang="en-US" altLang="zh-CN" dirty="0">
                    <a:latin typeface="+mn-ea"/>
                  </a:rPr>
                  <a:t>L-1</a:t>
                </a:r>
                <a:r>
                  <a:rPr lang="zh-CN" altLang="en-US" dirty="0">
                    <a:latin typeface="+mn-ea"/>
                  </a:rPr>
                  <a:t>个特征。</a:t>
                </a:r>
                <a:endParaRPr lang="en-US" altLang="zh-CN" dirty="0">
                  <a:latin typeface="+mn-ea"/>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23528" y="1203598"/>
                <a:ext cx="8424936" cy="3323987"/>
              </a:xfrm>
              <a:prstGeom prst="rect">
                <a:avLst/>
              </a:prstGeom>
              <a:blipFill rotWithShape="1">
                <a:blip r:embed="rId2"/>
                <a:stretch>
                  <a:fillRect l="-1664" b="-1832"/>
                </a:stretch>
              </a:blipFill>
            </p:spPr>
            <p:txBody>
              <a:bodyPr/>
              <a:lstStyle/>
              <a:p>
                <a:r>
                  <a:rPr lang="zh-CN" altLang="en-US">
                    <a:noFill/>
                  </a:rPr>
                  <a:t> </a:t>
                </a:r>
              </a:p>
            </p:txBody>
          </p:sp>
        </mc:Fallback>
      </mc:AlternateContent>
      <p:graphicFrame>
        <p:nvGraphicFramePr>
          <p:cNvPr id="3" name="表格 2"/>
          <p:cNvGraphicFramePr>
            <a:graphicFrameLocks noGrp="1"/>
          </p:cNvGraphicFramePr>
          <p:nvPr>
            <p:extLst>
              <p:ext uri="{D42A27DB-BD31-4B8C-83A1-F6EECF244321}">
                <p14:modId xmlns:p14="http://schemas.microsoft.com/office/powerpoint/2010/main" val="155728880"/>
              </p:ext>
            </p:extLst>
          </p:nvPr>
        </p:nvGraphicFramePr>
        <p:xfrm>
          <a:off x="5436096" y="3651870"/>
          <a:ext cx="2952327" cy="1112520"/>
        </p:xfrm>
        <a:graphic>
          <a:graphicData uri="http://schemas.openxmlformats.org/drawingml/2006/table">
            <a:tbl>
              <a:tblPr firstRow="1" bandRow="1">
                <a:tableStyleId>{5FD0F851-EC5A-4D38-B0AD-8093EC10F338}</a:tableStyleId>
              </a:tblPr>
              <a:tblGrid>
                <a:gridCol w="1224136">
                  <a:extLst>
                    <a:ext uri="{9D8B030D-6E8A-4147-A177-3AD203B41FA5}">
                      <a16:colId xmlns:a16="http://schemas.microsoft.com/office/drawing/2014/main" val="20000"/>
                    </a:ext>
                  </a:extLst>
                </a:gridCol>
                <a:gridCol w="744082">
                  <a:extLst>
                    <a:ext uri="{9D8B030D-6E8A-4147-A177-3AD203B41FA5}">
                      <a16:colId xmlns:a16="http://schemas.microsoft.com/office/drawing/2014/main" val="20001"/>
                    </a:ext>
                  </a:extLst>
                </a:gridCol>
                <a:gridCol w="984109">
                  <a:extLst>
                    <a:ext uri="{9D8B030D-6E8A-4147-A177-3AD203B41FA5}">
                      <a16:colId xmlns:a16="http://schemas.microsoft.com/office/drawing/2014/main" val="20002"/>
                    </a:ext>
                  </a:extLst>
                </a:gridCol>
              </a:tblGrid>
              <a:tr h="370840">
                <a:tc>
                  <a:txBody>
                    <a:bodyPr/>
                    <a:lstStyle/>
                    <a:p>
                      <a:pPr algn="ctr"/>
                      <a:r>
                        <a:rPr lang="zh-CN" altLang="en-US" sz="1800" b="0" dirty="0">
                          <a:latin typeface="+mn-ea"/>
                        </a:rPr>
                        <a:t>地毯</a:t>
                      </a:r>
                      <a:endParaRPr lang="zh-CN" altLang="en-US" b="0" dirty="0"/>
                    </a:p>
                  </a:txBody>
                  <a:tcPr/>
                </a:tc>
                <a:tc>
                  <a:txBody>
                    <a:bodyPr/>
                    <a:lstStyle/>
                    <a:p>
                      <a:pPr algn="ctr"/>
                      <a:r>
                        <a:rPr lang="en-US" altLang="zh-CN" b="0" dirty="0"/>
                        <a:t>0</a:t>
                      </a:r>
                      <a:endParaRPr lang="zh-CN" altLang="en-US" b="0" dirty="0"/>
                    </a:p>
                  </a:txBody>
                  <a:tcPr/>
                </a:tc>
                <a:tc>
                  <a:txBody>
                    <a:bodyPr/>
                    <a:lstStyle/>
                    <a:p>
                      <a:pPr algn="ctr"/>
                      <a:r>
                        <a:rPr lang="en-US" altLang="zh-CN" b="0" dirty="0"/>
                        <a:t>0</a:t>
                      </a:r>
                      <a:endParaRPr lang="zh-CN" altLang="en-US" b="0" dirty="0"/>
                    </a:p>
                  </a:txBody>
                  <a:tcPr/>
                </a:tc>
                <a:extLst>
                  <a:ext uri="{0D108BD9-81ED-4DB2-BD59-A6C34878D82A}">
                    <a16:rowId xmlns:a16="http://schemas.microsoft.com/office/drawing/2014/main" val="10000"/>
                  </a:ext>
                </a:extLst>
              </a:tr>
              <a:tr h="370840">
                <a:tc>
                  <a:txBody>
                    <a:bodyPr/>
                    <a:lstStyle/>
                    <a:p>
                      <a:pPr algn="ctr"/>
                      <a:r>
                        <a:rPr lang="zh-CN" altLang="en-US" dirty="0"/>
                        <a:t>层压板</a:t>
                      </a:r>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pPr algn="ctr"/>
                      <a:r>
                        <a:rPr lang="zh-CN" altLang="en-US" dirty="0"/>
                        <a:t>橡木地板</a:t>
                      </a:r>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10002"/>
                  </a:ext>
                </a:extLst>
              </a:tr>
            </a:tbl>
          </a:graphicData>
        </a:graphic>
      </p:graphicFrame>
      <p:sp>
        <p:nvSpPr>
          <p:cNvPr id="4" name="矩形 3"/>
          <p:cNvSpPr/>
          <p:nvPr/>
        </p:nvSpPr>
        <p:spPr>
          <a:xfrm>
            <a:off x="-8792" y="559702"/>
            <a:ext cx="2348544" cy="50783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线性回归模型的解释</a:t>
            </a:r>
            <a:endParaRPr lang="zh-CN" altLang="en-US" sz="1800" b="1" dirty="0">
              <a:solidFill>
                <a:schemeClr val="bg1"/>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113536"/>
            <a:ext cx="4538672" cy="59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40884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1059582"/>
            <a:ext cx="8424936" cy="1246495"/>
          </a:xfrm>
          <a:prstGeom prst="rect">
            <a:avLst/>
          </a:prstGeom>
          <a:noFill/>
        </p:spPr>
        <p:txBody>
          <a:bodyPr wrap="square" lIns="0" tIns="0" rIns="0" bIns="0" rtlCol="0">
            <a:spAutoFit/>
          </a:bodyPr>
          <a:lstStyle/>
          <a:p>
            <a:pPr>
              <a:lnSpc>
                <a:spcPct val="150000"/>
              </a:lnSpc>
            </a:pPr>
            <a:r>
              <a:rPr lang="zh-CN" altLang="en-US" dirty="0">
                <a:latin typeface="+mn-ea"/>
              </a:rPr>
              <a:t>自行车租赁数据集</a:t>
            </a:r>
            <a:r>
              <a:rPr lang="en-US" altLang="zh-CN" dirty="0">
                <a:latin typeface="+mn-ea"/>
              </a:rPr>
              <a:t>:</a:t>
            </a:r>
          </a:p>
          <a:p>
            <a:pPr marL="0" lvl="1">
              <a:lnSpc>
                <a:spcPct val="150000"/>
              </a:lnSpc>
            </a:pPr>
            <a:r>
              <a:rPr lang="zh-CN" altLang="en-US" dirty="0">
                <a:latin typeface="+mn-ea"/>
              </a:rPr>
              <a:t>该数据集由</a:t>
            </a:r>
            <a:r>
              <a:rPr lang="en-US" altLang="zh-CN" dirty="0">
                <a:latin typeface="+mn-ea"/>
              </a:rPr>
              <a:t>Capital-</a:t>
            </a:r>
            <a:r>
              <a:rPr lang="en-US" altLang="zh-CN" dirty="0" err="1">
                <a:latin typeface="+mn-ea"/>
              </a:rPr>
              <a:t>Bikeshare</a:t>
            </a:r>
            <a:r>
              <a:rPr lang="zh-CN" altLang="en-US" dirty="0">
                <a:latin typeface="+mn-ea"/>
              </a:rPr>
              <a:t>公开提供，可从机器学习数据库</a:t>
            </a:r>
            <a:r>
              <a:rPr lang="en-US" altLang="zh-CN" baseline="30000" dirty="0">
                <a:latin typeface="+mn-ea"/>
              </a:rPr>
              <a:t>1,2</a:t>
            </a:r>
            <a:r>
              <a:rPr lang="zh-CN" altLang="en-US" dirty="0">
                <a:latin typeface="+mn-ea"/>
              </a:rPr>
              <a:t>中下载。</a:t>
            </a:r>
            <a:endParaRPr lang="en-US" altLang="zh-CN" dirty="0">
              <a:latin typeface="+mn-ea"/>
            </a:endParaRPr>
          </a:p>
          <a:p>
            <a:pPr marL="0" lvl="1">
              <a:lnSpc>
                <a:spcPct val="150000"/>
              </a:lnSpc>
            </a:pPr>
            <a:r>
              <a:rPr lang="zh-CN" altLang="en-US" dirty="0"/>
              <a:t>使用租借期之前的可用信息来预测租用的自行车总数。</a:t>
            </a:r>
            <a:endParaRPr lang="en-US" altLang="zh-CN" dirty="0">
              <a:latin typeface="+mn-ea"/>
            </a:endParaRPr>
          </a:p>
        </p:txBody>
      </p:sp>
      <p:sp>
        <p:nvSpPr>
          <p:cNvPr id="4" name="矩形 3"/>
          <p:cNvSpPr/>
          <p:nvPr/>
        </p:nvSpPr>
        <p:spPr>
          <a:xfrm>
            <a:off x="-8792" y="559702"/>
            <a:ext cx="2348544" cy="50783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线性回归模型的解释</a:t>
            </a:r>
            <a:endParaRPr lang="zh-CN" altLang="en-US" sz="1800" b="1" dirty="0">
              <a:solidFill>
                <a:schemeClr val="bg1"/>
              </a:solidFill>
            </a:endParaRPr>
          </a:p>
        </p:txBody>
      </p:sp>
      <p:sp>
        <p:nvSpPr>
          <p:cNvPr id="6" name="矩形 5"/>
          <p:cNvSpPr/>
          <p:nvPr/>
        </p:nvSpPr>
        <p:spPr>
          <a:xfrm>
            <a:off x="323528" y="4371950"/>
            <a:ext cx="3976410" cy="646331"/>
          </a:xfrm>
          <a:prstGeom prst="rect">
            <a:avLst/>
          </a:prstGeom>
        </p:spPr>
        <p:txBody>
          <a:bodyPr wrap="none">
            <a:spAutoFit/>
          </a:bodyPr>
          <a:lstStyle/>
          <a:p>
            <a:pPr marL="342900" indent="-342900">
              <a:buAutoNum type="arabicPeriod"/>
            </a:pPr>
            <a:r>
              <a:rPr lang="en-US" altLang="zh-CN" dirty="0"/>
              <a:t>archive.ics.uci.edu/ml/</a:t>
            </a:r>
          </a:p>
          <a:p>
            <a:pPr marL="342900" indent="-342900">
              <a:buAutoNum type="arabicPeriod"/>
            </a:pPr>
            <a:r>
              <a:rPr lang="en-US" altLang="zh-CN" dirty="0"/>
              <a:t>kaggle.com/c/bike-sharing-demand </a:t>
            </a:r>
            <a:endParaRPr lang="zh-CN" altLang="en-US" dirty="0"/>
          </a:p>
        </p:txBody>
      </p:sp>
      <p:sp>
        <p:nvSpPr>
          <p:cNvPr id="7" name="矩形 6"/>
          <p:cNvSpPr/>
          <p:nvPr/>
        </p:nvSpPr>
        <p:spPr>
          <a:xfrm>
            <a:off x="323528" y="2211710"/>
            <a:ext cx="4572000" cy="2169825"/>
          </a:xfrm>
          <a:prstGeom prst="rect">
            <a:avLst/>
          </a:prstGeom>
        </p:spPr>
        <p:txBody>
          <a:bodyPr>
            <a:spAutoFit/>
          </a:bodyPr>
          <a:lstStyle/>
          <a:p>
            <a:pPr marL="285750" lvl="1" indent="-285750">
              <a:lnSpc>
                <a:spcPct val="150000"/>
              </a:lnSpc>
              <a:buFont typeface="Wingdings" pitchFamily="2" charset="2"/>
              <a:buChar char="p"/>
            </a:pPr>
            <a:r>
              <a:rPr lang="en-US" altLang="zh-CN" dirty="0"/>
              <a:t>season – </a:t>
            </a:r>
            <a:r>
              <a:rPr lang="zh-CN" altLang="en-US" dirty="0"/>
              <a:t>季节，四季</a:t>
            </a:r>
            <a:endParaRPr lang="en-US" altLang="zh-CN" dirty="0"/>
          </a:p>
          <a:p>
            <a:pPr marL="285750" lvl="1" indent="-285750">
              <a:lnSpc>
                <a:spcPct val="150000"/>
              </a:lnSpc>
              <a:buFont typeface="Wingdings" pitchFamily="2" charset="2"/>
              <a:buChar char="p"/>
            </a:pPr>
            <a:r>
              <a:rPr lang="en-US" altLang="zh-CN" dirty="0"/>
              <a:t>holiday - </a:t>
            </a:r>
            <a:r>
              <a:rPr lang="zh-CN" altLang="en-US" dirty="0"/>
              <a:t>是否这天处于假期</a:t>
            </a:r>
            <a:endParaRPr lang="en-US" altLang="zh-CN" dirty="0"/>
          </a:p>
          <a:p>
            <a:pPr marL="285750" lvl="1" indent="-285750">
              <a:lnSpc>
                <a:spcPct val="150000"/>
              </a:lnSpc>
              <a:buFont typeface="Wingdings" pitchFamily="2" charset="2"/>
              <a:buChar char="p"/>
            </a:pPr>
            <a:r>
              <a:rPr lang="en-US" altLang="zh-CN" dirty="0" err="1"/>
              <a:t>workingday</a:t>
            </a:r>
            <a:r>
              <a:rPr lang="en-US" altLang="zh-CN" dirty="0"/>
              <a:t> – </a:t>
            </a:r>
            <a:r>
              <a:rPr lang="zh-CN" altLang="en-US" dirty="0"/>
              <a:t>是否工作日</a:t>
            </a:r>
            <a:endParaRPr lang="en-US" altLang="zh-CN" dirty="0"/>
          </a:p>
          <a:p>
            <a:pPr marL="285750" lvl="1" indent="-285750">
              <a:lnSpc>
                <a:spcPct val="150000"/>
              </a:lnSpc>
              <a:buFont typeface="Wingdings" pitchFamily="2" charset="2"/>
              <a:buChar char="p"/>
            </a:pPr>
            <a:r>
              <a:rPr lang="en-US" altLang="zh-CN" dirty="0"/>
              <a:t>weather –</a:t>
            </a:r>
            <a:r>
              <a:rPr lang="zh-CN" altLang="en-US" dirty="0"/>
              <a:t>天气情况</a:t>
            </a:r>
            <a:endParaRPr lang="en-US" altLang="zh-CN" dirty="0"/>
          </a:p>
          <a:p>
            <a:pPr marL="285750" lvl="1" indent="-285750">
              <a:lnSpc>
                <a:spcPct val="150000"/>
              </a:lnSpc>
              <a:buFont typeface="Wingdings" pitchFamily="2" charset="2"/>
              <a:buChar char="p"/>
            </a:pPr>
            <a:r>
              <a:rPr lang="en-US" altLang="zh-CN" dirty="0"/>
              <a:t>temp-</a:t>
            </a:r>
            <a:r>
              <a:rPr lang="zh-CN" altLang="en-US" dirty="0"/>
              <a:t>摄氏度温度</a:t>
            </a:r>
            <a:endParaRPr lang="en-US" altLang="zh-CN" dirty="0"/>
          </a:p>
        </p:txBody>
      </p:sp>
      <p:sp>
        <p:nvSpPr>
          <p:cNvPr id="8" name="矩形 7"/>
          <p:cNvSpPr/>
          <p:nvPr/>
        </p:nvSpPr>
        <p:spPr>
          <a:xfrm>
            <a:off x="4189406" y="2202125"/>
            <a:ext cx="4572000" cy="2169825"/>
          </a:xfrm>
          <a:prstGeom prst="rect">
            <a:avLst/>
          </a:prstGeom>
        </p:spPr>
        <p:txBody>
          <a:bodyPr>
            <a:spAutoFit/>
          </a:bodyPr>
          <a:lstStyle/>
          <a:p>
            <a:pPr marL="285750" lvl="1" indent="-285750">
              <a:lnSpc>
                <a:spcPct val="150000"/>
              </a:lnSpc>
              <a:buFont typeface="Wingdings" pitchFamily="2" charset="2"/>
              <a:buChar char="p"/>
            </a:pPr>
            <a:r>
              <a:rPr lang="en-US" altLang="zh-CN" dirty="0"/>
              <a:t>humidity-</a:t>
            </a:r>
            <a:r>
              <a:rPr lang="zh-CN" altLang="en-US" dirty="0"/>
              <a:t>相对湿度</a:t>
            </a:r>
            <a:endParaRPr lang="en-US" altLang="zh-CN" dirty="0"/>
          </a:p>
          <a:p>
            <a:pPr marL="285750" lvl="1" indent="-285750">
              <a:lnSpc>
                <a:spcPct val="150000"/>
              </a:lnSpc>
              <a:buFont typeface="Wingdings" pitchFamily="2" charset="2"/>
              <a:buChar char="p"/>
            </a:pPr>
            <a:r>
              <a:rPr lang="en-US" altLang="zh-CN" dirty="0" err="1"/>
              <a:t>windspeed</a:t>
            </a:r>
            <a:r>
              <a:rPr lang="en-US" altLang="zh-CN" dirty="0"/>
              <a:t>-</a:t>
            </a:r>
            <a:r>
              <a:rPr lang="zh-CN" altLang="en-US" dirty="0"/>
              <a:t>风速</a:t>
            </a:r>
            <a:endParaRPr lang="en-US" altLang="zh-CN" dirty="0"/>
          </a:p>
          <a:p>
            <a:pPr marL="285750" lvl="1" indent="-285750">
              <a:lnSpc>
                <a:spcPct val="150000"/>
              </a:lnSpc>
              <a:buFont typeface="Wingdings" pitchFamily="2" charset="2"/>
              <a:buChar char="p"/>
            </a:pPr>
            <a:r>
              <a:rPr lang="en-US" altLang="zh-CN" dirty="0" err="1"/>
              <a:t>days_since_2011</a:t>
            </a:r>
            <a:r>
              <a:rPr lang="zh-CN" altLang="en-US" dirty="0"/>
              <a:t>：自数据集中第一天（</a:t>
            </a:r>
            <a:r>
              <a:rPr lang="en-US" altLang="zh-CN" dirty="0"/>
              <a:t>20110101</a:t>
            </a:r>
            <a:r>
              <a:rPr lang="zh-CN" altLang="en-US" dirty="0"/>
              <a:t>）起的天数</a:t>
            </a:r>
            <a:endParaRPr lang="en-US" altLang="zh-CN" dirty="0"/>
          </a:p>
          <a:p>
            <a:pPr marL="285750" lvl="1" indent="-285750">
              <a:lnSpc>
                <a:spcPct val="150000"/>
              </a:lnSpc>
              <a:buFont typeface="Wingdings" pitchFamily="2" charset="2"/>
              <a:buChar char="p"/>
            </a:pPr>
            <a:r>
              <a:rPr lang="en-US" altLang="zh-CN" dirty="0"/>
              <a:t>count-</a:t>
            </a:r>
            <a:r>
              <a:rPr lang="zh-CN" altLang="en-US" dirty="0"/>
              <a:t>总租赁量</a:t>
            </a:r>
            <a:endParaRPr lang="en-US" altLang="zh-CN" dirty="0">
              <a:latin typeface="+mn-ea"/>
            </a:endParaRPr>
          </a:p>
        </p:txBody>
      </p:sp>
    </p:spTree>
    <p:extLst>
      <p:ext uri="{BB962C8B-B14F-4D97-AF65-F5344CB8AC3E}">
        <p14:creationId xmlns:p14="http://schemas.microsoft.com/office/powerpoint/2010/main" val="257089415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9831" y="1563638"/>
            <a:ext cx="7920880" cy="2169825"/>
          </a:xfrm>
          <a:prstGeom prst="rect">
            <a:avLst/>
          </a:prstGeom>
        </p:spPr>
        <p:txBody>
          <a:bodyPr wrap="square">
            <a:spAutoFit/>
          </a:bodyPr>
          <a:lstStyle/>
          <a:p>
            <a:pPr>
              <a:lnSpc>
                <a:spcPct val="150000"/>
              </a:lnSpc>
            </a:pPr>
            <a:r>
              <a:rPr lang="zh-CN" altLang="en-US" b="1" dirty="0">
                <a:solidFill>
                  <a:sysClr val="windowText" lastClr="000000"/>
                </a:solidFill>
                <a:latin typeface="微软雅黑" pitchFamily="34" charset="-122"/>
                <a:ea typeface="微软雅黑" pitchFamily="34" charset="-122"/>
              </a:rPr>
              <a:t>数字经济</a:t>
            </a:r>
            <a:r>
              <a:rPr lang="zh-CN" altLang="en-US" dirty="0">
                <a:solidFill>
                  <a:sysClr val="windowText" lastClr="000000"/>
                </a:solidFill>
                <a:latin typeface="微软雅黑" pitchFamily="34" charset="-122"/>
                <a:ea typeface="微软雅黑" pitchFamily="34" charset="-122"/>
              </a:rPr>
              <a:t>时代，计算社会科学成为社会科学领域研究热点。以</a:t>
            </a:r>
            <a:r>
              <a:rPr lang="zh-CN" altLang="en-US" b="1" dirty="0">
                <a:solidFill>
                  <a:sysClr val="windowText" lastClr="000000"/>
                </a:solidFill>
                <a:latin typeface="微软雅黑" pitchFamily="34" charset="-122"/>
                <a:ea typeface="微软雅黑" pitchFamily="34" charset="-122"/>
              </a:rPr>
              <a:t>数据挖掘和机器学习</a:t>
            </a:r>
            <a:r>
              <a:rPr lang="zh-CN" altLang="en-US" dirty="0">
                <a:solidFill>
                  <a:sysClr val="windowText" lastClr="000000"/>
                </a:solidFill>
                <a:latin typeface="微软雅黑" pitchFamily="34" charset="-122"/>
                <a:ea typeface="微软雅黑" pitchFamily="34" charset="-122"/>
              </a:rPr>
              <a:t>为代表的计算方法逐步融入</a:t>
            </a:r>
            <a:r>
              <a:rPr lang="zh-CN" altLang="en-US" b="1" dirty="0">
                <a:solidFill>
                  <a:sysClr val="windowText" lastClr="000000"/>
                </a:solidFill>
                <a:latin typeface="微软雅黑" pitchFamily="34" charset="-122"/>
                <a:ea typeface="微软雅黑" pitchFamily="34" charset="-122"/>
              </a:rPr>
              <a:t>管理学</a:t>
            </a:r>
            <a:r>
              <a:rPr lang="zh-CN" altLang="en-US" dirty="0">
                <a:solidFill>
                  <a:sysClr val="windowText" lastClr="000000"/>
                </a:solidFill>
                <a:latin typeface="微软雅黑" pitchFamily="34" charset="-122"/>
                <a:ea typeface="微软雅黑" pitchFamily="34" charset="-122"/>
              </a:rPr>
              <a:t>研究，形成了传统研究范式与计算科学相互融合的趋势。这一趋势在管理领域表现为</a:t>
            </a:r>
            <a:r>
              <a:rPr lang="zh-CN" altLang="en-US" b="1" dirty="0">
                <a:solidFill>
                  <a:sysClr val="windowText" lastClr="000000"/>
                </a:solidFill>
                <a:latin typeface="微软雅黑" pitchFamily="34" charset="-122"/>
                <a:ea typeface="微软雅黑" pitchFamily="34" charset="-122"/>
              </a:rPr>
              <a:t>设计科学</a:t>
            </a:r>
            <a:r>
              <a:rPr lang="zh-CN" altLang="en-US" dirty="0">
                <a:solidFill>
                  <a:sysClr val="windowText" lastClr="000000"/>
                </a:solidFill>
                <a:latin typeface="微软雅黑" pitchFamily="34" charset="-122"/>
                <a:ea typeface="微软雅黑" pitchFamily="34" charset="-122"/>
              </a:rPr>
              <a:t>与</a:t>
            </a:r>
            <a:r>
              <a:rPr lang="zh-CN" altLang="en-US" b="1" dirty="0">
                <a:solidFill>
                  <a:sysClr val="windowText" lastClr="000000"/>
                </a:solidFill>
                <a:latin typeface="微软雅黑" pitchFamily="34" charset="-122"/>
                <a:ea typeface="微软雅黑" pitchFamily="34" charset="-122"/>
              </a:rPr>
              <a:t>行为科学</a:t>
            </a:r>
            <a:r>
              <a:rPr lang="zh-CN" altLang="en-US" dirty="0">
                <a:solidFill>
                  <a:sysClr val="windowText" lastClr="000000"/>
                </a:solidFill>
                <a:latin typeface="微软雅黑" pitchFamily="34" charset="-122"/>
                <a:ea typeface="微软雅黑" pitchFamily="34" charset="-122"/>
              </a:rPr>
              <a:t>两个主要研究范式相互融合，形成了结合</a:t>
            </a:r>
            <a:r>
              <a:rPr lang="zh-CN" altLang="en-US" b="1" dirty="0">
                <a:solidFill>
                  <a:sysClr val="windowText" lastClr="000000"/>
                </a:solidFill>
                <a:latin typeface="微软雅黑" pitchFamily="34" charset="-122"/>
                <a:ea typeface="微软雅黑" pitchFamily="34" charset="-122"/>
              </a:rPr>
              <a:t>计算方法创新</a:t>
            </a:r>
            <a:r>
              <a:rPr lang="zh-CN" altLang="en-US" dirty="0">
                <a:solidFill>
                  <a:sysClr val="windowText" lastClr="000000"/>
                </a:solidFill>
                <a:latin typeface="微软雅黑" pitchFamily="34" charset="-122"/>
                <a:ea typeface="微软雅黑" pitchFamily="34" charset="-122"/>
              </a:rPr>
              <a:t>与</a:t>
            </a:r>
            <a:r>
              <a:rPr lang="zh-CN" altLang="en-US" b="1" dirty="0">
                <a:solidFill>
                  <a:sysClr val="windowText" lastClr="000000"/>
                </a:solidFill>
                <a:latin typeface="微软雅黑" pitchFamily="34" charset="-122"/>
                <a:ea typeface="微软雅黑" pitchFamily="34" charset="-122"/>
              </a:rPr>
              <a:t>构念理论创新</a:t>
            </a:r>
            <a:r>
              <a:rPr lang="zh-CN" altLang="en-US" dirty="0">
                <a:solidFill>
                  <a:sysClr val="windowText" lastClr="000000"/>
                </a:solidFill>
                <a:latin typeface="微软雅黑" pitchFamily="34" charset="-122"/>
                <a:ea typeface="微软雅黑" pitchFamily="34" charset="-122"/>
              </a:rPr>
              <a:t>多方面特色的研究成果。</a:t>
            </a:r>
            <a:endParaRPr lang="zh-CN" altLang="en-US" dirty="0">
              <a:solidFill>
                <a:schemeClr val="tx1">
                  <a:lumMod val="95000"/>
                  <a:lumOff val="5000"/>
                </a:schemeClr>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86394810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218509"/>
            <a:ext cx="5149260" cy="266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832828" y="1275606"/>
            <a:ext cx="3024336" cy="2169825"/>
          </a:xfrm>
          <a:prstGeom prst="rect">
            <a:avLst/>
          </a:prstGeom>
        </p:spPr>
        <p:txBody>
          <a:bodyPr wrap="square">
            <a:spAutoFit/>
          </a:bodyPr>
          <a:lstStyle/>
          <a:p>
            <a:pPr marL="285750" indent="-285750">
              <a:lnSpc>
                <a:spcPct val="150000"/>
              </a:lnSpc>
              <a:buFont typeface="Wingdings" pitchFamily="2" charset="2"/>
              <a:buChar char="p"/>
            </a:pPr>
            <a:r>
              <a:rPr lang="zh-CN" altLang="en-US" dirty="0">
                <a:latin typeface="+mn-ea"/>
              </a:rPr>
              <a:t>数值（连续）特征的解释：如温度特征，当所有其他特征值保持不变时，将温度升高</a:t>
            </a:r>
            <a:r>
              <a:rPr lang="en-US" altLang="zh-CN" dirty="0">
                <a:latin typeface="+mn-ea"/>
              </a:rPr>
              <a:t>1</a:t>
            </a:r>
            <a:r>
              <a:rPr lang="zh-CN" altLang="en-US" dirty="0">
                <a:latin typeface="+mn-ea"/>
              </a:rPr>
              <a:t>度，自行车的预测数量增加</a:t>
            </a:r>
            <a:r>
              <a:rPr lang="en-US" altLang="zh-CN" dirty="0">
                <a:latin typeface="+mn-ea"/>
              </a:rPr>
              <a:t>110.7</a:t>
            </a:r>
            <a:r>
              <a:rPr lang="zh-CN" altLang="en-US" dirty="0">
                <a:latin typeface="+mn-ea"/>
              </a:rPr>
              <a:t>。</a:t>
            </a:r>
            <a:endParaRPr lang="en-US" altLang="zh-CN" dirty="0">
              <a:latin typeface="+mn-ea"/>
            </a:endParaRPr>
          </a:p>
        </p:txBody>
      </p:sp>
      <p:sp>
        <p:nvSpPr>
          <p:cNvPr id="6" name="矩形 5"/>
          <p:cNvSpPr/>
          <p:nvPr/>
        </p:nvSpPr>
        <p:spPr>
          <a:xfrm>
            <a:off x="43710" y="3939902"/>
            <a:ext cx="8352928" cy="923330"/>
          </a:xfrm>
          <a:prstGeom prst="rect">
            <a:avLst/>
          </a:prstGeom>
        </p:spPr>
        <p:txBody>
          <a:bodyPr wrap="square">
            <a:spAutoFit/>
          </a:bodyPr>
          <a:lstStyle/>
          <a:p>
            <a:pPr marL="285750" indent="-285750">
              <a:lnSpc>
                <a:spcPct val="150000"/>
              </a:lnSpc>
              <a:buFont typeface="Wingdings" pitchFamily="2" charset="2"/>
              <a:buChar char="p"/>
            </a:pPr>
            <a:r>
              <a:rPr lang="zh-CN" altLang="en-US" dirty="0">
                <a:latin typeface="+mn-ea"/>
              </a:rPr>
              <a:t>分类特征的解释： 如天气情况，当所有其他特征值保持不变时，当为雨雪天气时，自行车的预测数量与晴天相比减少</a:t>
            </a:r>
            <a:r>
              <a:rPr lang="en-US" altLang="zh-CN" dirty="0">
                <a:latin typeface="+mn-ea"/>
              </a:rPr>
              <a:t>1901.5</a:t>
            </a:r>
            <a:r>
              <a:rPr lang="zh-CN" altLang="en-US" dirty="0">
                <a:latin typeface="+mn-ea"/>
              </a:rPr>
              <a:t>。</a:t>
            </a:r>
            <a:endParaRPr lang="en-US" altLang="zh-CN" dirty="0">
              <a:latin typeface="+mn-ea"/>
            </a:endParaRPr>
          </a:p>
        </p:txBody>
      </p:sp>
      <p:sp>
        <p:nvSpPr>
          <p:cNvPr id="5" name="矩形 4"/>
          <p:cNvSpPr/>
          <p:nvPr/>
        </p:nvSpPr>
        <p:spPr>
          <a:xfrm>
            <a:off x="-8792" y="559702"/>
            <a:ext cx="2348544" cy="50783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线性回归模型的解释</a:t>
            </a:r>
            <a:endParaRPr lang="zh-CN" altLang="en-US" sz="1800" b="1" dirty="0">
              <a:solidFill>
                <a:schemeClr val="bg1"/>
              </a:solidFill>
            </a:endParaRPr>
          </a:p>
        </p:txBody>
      </p:sp>
    </p:spTree>
    <p:extLst>
      <p:ext uri="{BB962C8B-B14F-4D97-AF65-F5344CB8AC3E}">
        <p14:creationId xmlns:p14="http://schemas.microsoft.com/office/powerpoint/2010/main" val="20439445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59532" y="1067534"/>
                <a:ext cx="8424936" cy="3739485"/>
              </a:xfrm>
              <a:prstGeom prst="rect">
                <a:avLst/>
              </a:prstGeom>
              <a:noFill/>
            </p:spPr>
            <p:txBody>
              <a:bodyPr wrap="square" lIns="0" tIns="0" rIns="0" bIns="0" rtlCol="0">
                <a:spAutoFit/>
              </a:bodyPr>
              <a:lstStyle/>
              <a:p>
                <a:pPr>
                  <a:lnSpc>
                    <a:spcPct val="150000"/>
                  </a:lnSpc>
                </a:pPr>
                <a:r>
                  <a:rPr lang="en-US" altLang="zh-CN" dirty="0">
                    <a:solidFill>
                      <a:schemeClr val="tx1"/>
                    </a:solidFill>
                    <a:latin typeface="+mn-ea"/>
                  </a:rPr>
                  <a:t>2.</a:t>
                </a:r>
                <a:r>
                  <a:rPr lang="zh-CN" altLang="en-US" dirty="0">
                    <a:solidFill>
                      <a:schemeClr val="tx1"/>
                    </a:solidFill>
                    <a:latin typeface="+mn-ea"/>
                  </a:rPr>
                  <a:t>度量可解释性？</a:t>
                </a:r>
                <a:endParaRPr lang="en-US" altLang="zh-CN" dirty="0">
                  <a:solidFill>
                    <a:schemeClr val="tx1"/>
                  </a:solidFill>
                  <a:latin typeface="+mn-ea"/>
                </a:endParaRPr>
              </a:p>
              <a:p>
                <a:pPr>
                  <a:lnSpc>
                    <a:spcPct val="150000"/>
                  </a:lnSpc>
                </a:pPr>
                <a:r>
                  <a:rPr lang="zh-CN" altLang="en-US" dirty="0">
                    <a:solidFill>
                      <a:schemeClr val="tx1"/>
                    </a:solidFill>
                    <a:latin typeface="+mn-ea"/>
                  </a:rPr>
                  <a:t>（</a:t>
                </a:r>
                <a:r>
                  <a:rPr lang="en-US" altLang="zh-CN" dirty="0">
                    <a:solidFill>
                      <a:schemeClr val="tx1"/>
                    </a:solidFill>
                    <a:latin typeface="+mn-ea"/>
                  </a:rPr>
                  <a:t>1</a:t>
                </a:r>
                <a:r>
                  <a:rPr lang="zh-CN" altLang="en-US" dirty="0">
                    <a:solidFill>
                      <a:schemeClr val="tx1"/>
                    </a:solidFill>
                    <a:latin typeface="+mn-ea"/>
                  </a:rPr>
                  <a:t>）</a:t>
                </a:r>
                <a:r>
                  <a:rPr lang="en-US" altLang="zh-CN" dirty="0">
                    <a:solidFill>
                      <a:schemeClr val="tx1"/>
                    </a:solidFill>
                    <a:latin typeface="+mn-ea"/>
                  </a:rPr>
                  <a:t>R-</a:t>
                </a:r>
                <a:r>
                  <a:rPr lang="zh-CN" altLang="en-US" dirty="0">
                    <a:solidFill>
                      <a:schemeClr val="tx1"/>
                    </a:solidFill>
                    <a:latin typeface="+mn-ea"/>
                  </a:rPr>
                  <a:t>平方（</a:t>
                </a:r>
                <a:r>
                  <a:rPr lang="en-US" altLang="zh-CN" dirty="0">
                    <a:solidFill>
                      <a:schemeClr val="tx1"/>
                    </a:solidFill>
                    <a:latin typeface="+mn-ea"/>
                  </a:rPr>
                  <a:t>R-squared, </a:t>
                </a: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0" i="1" smtClean="0">
                            <a:solidFill>
                              <a:schemeClr val="tx1"/>
                            </a:solidFill>
                            <a:latin typeface="Cambria Math"/>
                          </a:rPr>
                          <m:t>𝑅</m:t>
                        </m:r>
                      </m:e>
                      <m:sup>
                        <m:r>
                          <a:rPr lang="en-US" altLang="zh-CN" b="0" i="1" smtClean="0">
                            <a:solidFill>
                              <a:schemeClr val="tx1"/>
                            </a:solidFill>
                            <a:latin typeface="Cambria Math"/>
                          </a:rPr>
                          <m:t>2</m:t>
                        </m:r>
                      </m:sup>
                    </m:sSup>
                  </m:oMath>
                </a14:m>
                <a:r>
                  <a:rPr lang="zh-CN" altLang="en-US" dirty="0">
                    <a:solidFill>
                      <a:schemeClr val="tx1"/>
                    </a:solidFill>
                    <a:latin typeface="+mn-ea"/>
                  </a:rPr>
                  <a:t>）</a:t>
                </a:r>
                <a:endParaRPr lang="en-US" altLang="zh-CN" dirty="0">
                  <a:solidFill>
                    <a:schemeClr val="tx1"/>
                  </a:solidFill>
                  <a:latin typeface="+mn-ea"/>
                </a:endParaRPr>
              </a:p>
              <a:p>
                <a:pPr>
                  <a:lnSpc>
                    <a:spcPct val="150000"/>
                  </a:lnSpc>
                </a:pPr>
                <a:r>
                  <a:rPr lang="en-US" altLang="zh-CN" dirty="0">
                    <a:latin typeface="+mn-ea"/>
                  </a:rPr>
                  <a:t>SSE</a:t>
                </a:r>
                <a:r>
                  <a:rPr lang="zh-CN" altLang="en-US" dirty="0">
                    <a:latin typeface="+mn-ea"/>
                  </a:rPr>
                  <a:t>是误差项（真实结果与预测结果）的平方和，显示拟合模型后还有多少方差。</a:t>
                </a:r>
                <a:r>
                  <a:rPr lang="en-US" altLang="zh-CN" dirty="0">
                    <a:latin typeface="+mn-ea"/>
                  </a:rPr>
                  <a:t>SST</a:t>
                </a:r>
                <a:r>
                  <a:rPr lang="zh-CN" altLang="en-US" dirty="0">
                    <a:latin typeface="+mn-ea"/>
                  </a:rPr>
                  <a:t>是数据方差的平方和，目标结果的总方差。</a:t>
                </a:r>
                <a:endParaRPr lang="en-US" altLang="zh-CN" dirty="0">
                  <a:latin typeface="+mn-ea"/>
                </a:endParaRPr>
              </a:p>
              <a:p>
                <a:pPr>
                  <a:lnSpc>
                    <a:spcPct val="150000"/>
                  </a:lnSpc>
                </a:pPr>
                <a:r>
                  <a:rPr lang="en-US" altLang="zh-CN" dirty="0">
                    <a:latin typeface="+mn-ea"/>
                  </a:rPr>
                  <a:t>R-</a:t>
                </a:r>
                <a:r>
                  <a:rPr lang="zh-CN" altLang="en-US" dirty="0">
                    <a:latin typeface="+mn-ea"/>
                  </a:rPr>
                  <a:t>平方值越高，模型对数据的解释就越好。</a:t>
                </a:r>
                <a:endParaRPr lang="en-US" altLang="zh-CN" dirty="0">
                  <a:latin typeface="+mn-ea"/>
                </a:endParaRPr>
              </a:p>
              <a:p>
                <a:pPr>
                  <a:lnSpc>
                    <a:spcPct val="150000"/>
                  </a:lnSpc>
                </a:pPr>
                <a:r>
                  <a:rPr lang="zh-CN" altLang="en-US" dirty="0">
                    <a:latin typeface="+mn-ea"/>
                  </a:rPr>
                  <a:t>对于无法解释数据的模型，</a:t>
                </a:r>
                <a:r>
                  <a:rPr lang="en-US" altLang="zh-CN" dirty="0">
                    <a:latin typeface="+mn-ea"/>
                  </a:rPr>
                  <a:t>R-</a:t>
                </a:r>
                <a:r>
                  <a:rPr lang="zh-CN" altLang="en-US" dirty="0">
                    <a:latin typeface="+mn-ea"/>
                  </a:rPr>
                  <a:t>平方的值为</a:t>
                </a:r>
                <a:r>
                  <a:rPr lang="en-US" altLang="zh-CN" dirty="0">
                    <a:latin typeface="+mn-ea"/>
                  </a:rPr>
                  <a:t>0</a:t>
                </a:r>
                <a:r>
                  <a:rPr lang="zh-CN" altLang="en-US" dirty="0">
                    <a:latin typeface="+mn-ea"/>
                  </a:rPr>
                  <a:t> 。</a:t>
                </a:r>
                <a:endParaRPr lang="en-US" altLang="zh-CN" dirty="0">
                  <a:latin typeface="+mn-ea"/>
                </a:endParaRPr>
              </a:p>
              <a:p>
                <a:pPr>
                  <a:lnSpc>
                    <a:spcPct val="150000"/>
                  </a:lnSpc>
                </a:pPr>
                <a:r>
                  <a:rPr lang="zh-CN" altLang="en-US" dirty="0">
                    <a:latin typeface="+mn-ea"/>
                  </a:rPr>
                  <a:t>对于能够解释数据的最优模型，</a:t>
                </a:r>
                <a:r>
                  <a:rPr lang="en-US" altLang="zh-CN" dirty="0">
                    <a:latin typeface="+mn-ea"/>
                  </a:rPr>
                  <a:t>R-</a:t>
                </a:r>
                <a:r>
                  <a:rPr lang="zh-CN" altLang="en-US" dirty="0">
                    <a:latin typeface="+mn-ea"/>
                  </a:rPr>
                  <a:t>平方的值为</a:t>
                </a:r>
                <a:r>
                  <a:rPr lang="en-US" altLang="zh-CN" dirty="0">
                    <a:latin typeface="+mn-ea"/>
                  </a:rPr>
                  <a:t>1</a:t>
                </a:r>
                <a:r>
                  <a:rPr lang="zh-CN" altLang="en-US" dirty="0">
                    <a:latin typeface="+mn-ea"/>
                  </a:rPr>
                  <a:t>。</a:t>
                </a:r>
                <a:endParaRPr lang="en-US" altLang="zh-CN" dirty="0">
                  <a:latin typeface="+mn-ea"/>
                </a:endParaRPr>
              </a:p>
              <a:p>
                <a:pPr>
                  <a:lnSpc>
                    <a:spcPct val="150000"/>
                  </a:lnSpc>
                </a:pPr>
                <a:r>
                  <a:rPr lang="zh-CN" altLang="en-US" dirty="0">
                    <a:solidFill>
                      <a:schemeClr val="tx1"/>
                    </a:solidFill>
                    <a:latin typeface="+mn-ea"/>
                  </a:rPr>
                  <a:t>一般认为，</a:t>
                </a:r>
                <a:r>
                  <a:rPr lang="en-US" altLang="zh-CN" dirty="0">
                    <a:solidFill>
                      <a:schemeClr val="tx1"/>
                    </a:solidFill>
                    <a:latin typeface="+mn-ea"/>
                  </a:rPr>
                  <a:t>R-</a:t>
                </a:r>
                <a:r>
                  <a:rPr lang="zh-CN" altLang="en-US" dirty="0">
                    <a:solidFill>
                      <a:schemeClr val="tx1"/>
                    </a:solidFill>
                    <a:latin typeface="+mn-ea"/>
                  </a:rPr>
                  <a:t>平方大于</a:t>
                </a:r>
                <a:r>
                  <a:rPr lang="en-US" altLang="zh-CN" dirty="0">
                    <a:solidFill>
                      <a:schemeClr val="tx1"/>
                    </a:solidFill>
                    <a:latin typeface="+mn-ea"/>
                  </a:rPr>
                  <a:t>0.75</a:t>
                </a:r>
                <a:r>
                  <a:rPr lang="zh-CN" altLang="en-US" dirty="0">
                    <a:solidFill>
                      <a:schemeClr val="tx1"/>
                    </a:solidFill>
                    <a:latin typeface="+mn-ea"/>
                  </a:rPr>
                  <a:t>表明模型的可解释性较高。</a:t>
                </a:r>
                <a:endParaRPr lang="en-US" altLang="zh-CN" dirty="0">
                  <a:solidFill>
                    <a:schemeClr val="tx1"/>
                  </a:solidFill>
                  <a:latin typeface="+mn-ea"/>
                </a:endParaRPr>
              </a:p>
              <a:p>
                <a:pPr>
                  <a:lnSpc>
                    <a:spcPct val="150000"/>
                  </a:lnSpc>
                </a:pPr>
                <a:r>
                  <a:rPr lang="en-US" altLang="zh-CN" dirty="0">
                    <a:latin typeface="+mn-ea"/>
                  </a:rPr>
                  <a:t>                 R-</a:t>
                </a:r>
                <a:r>
                  <a:rPr lang="zh-CN" altLang="en-US" dirty="0">
                    <a:latin typeface="+mn-ea"/>
                  </a:rPr>
                  <a:t>平方小于</a:t>
                </a:r>
                <a:r>
                  <a:rPr lang="en-US" altLang="zh-CN" dirty="0">
                    <a:latin typeface="+mn-ea"/>
                  </a:rPr>
                  <a:t>0.5</a:t>
                </a:r>
                <a:r>
                  <a:rPr lang="zh-CN" altLang="en-US" dirty="0">
                    <a:latin typeface="+mn-ea"/>
                  </a:rPr>
                  <a:t>表明模型的可解释性存在问题。</a:t>
                </a:r>
                <a:endParaRPr lang="zh-CN" altLang="en-US" dirty="0">
                  <a:solidFill>
                    <a:schemeClr val="tx1"/>
                  </a:solidFill>
                  <a:latin typeface="+mn-ea"/>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59532" y="1067534"/>
                <a:ext cx="8424936" cy="3739485"/>
              </a:xfrm>
              <a:prstGeom prst="rect">
                <a:avLst/>
              </a:prstGeom>
              <a:blipFill rotWithShape="1">
                <a:blip r:embed="rId3"/>
                <a:stretch>
                  <a:fillRect l="-1737" b="-1629"/>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7747" y="1419622"/>
            <a:ext cx="2304256" cy="407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9747" y="2571750"/>
            <a:ext cx="2420685" cy="776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37747" y="3396104"/>
            <a:ext cx="2422685" cy="791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8792" y="559703"/>
            <a:ext cx="2492560"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线性回归</a:t>
            </a:r>
            <a:r>
              <a:rPr lang="zh-CN" altLang="en-US" b="1" dirty="0">
                <a:solidFill>
                  <a:schemeClr val="bg1"/>
                </a:solidFill>
              </a:rPr>
              <a:t>模型</a:t>
            </a:r>
            <a:r>
              <a:rPr lang="zh-CN" altLang="en-US" sz="1800" b="1" dirty="0">
                <a:solidFill>
                  <a:schemeClr val="bg1"/>
                </a:solidFill>
              </a:rPr>
              <a:t>的解释</a:t>
            </a:r>
          </a:p>
        </p:txBody>
      </p:sp>
    </p:spTree>
    <p:extLst>
      <p:ext uri="{BB962C8B-B14F-4D97-AF65-F5344CB8AC3E}">
        <p14:creationId xmlns:p14="http://schemas.microsoft.com/office/powerpoint/2010/main" val="165708610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206816"/>
            <a:ext cx="8424936" cy="3323987"/>
          </a:xfrm>
          <a:prstGeom prst="rect">
            <a:avLst/>
          </a:prstGeom>
          <a:noFill/>
        </p:spPr>
        <p:txBody>
          <a:bodyPr wrap="square" lIns="0" tIns="0" rIns="0" bIns="0" rtlCol="0">
            <a:spAutoFit/>
          </a:bodyPr>
          <a:lstStyle/>
          <a:p>
            <a:pPr>
              <a:lnSpc>
                <a:spcPct val="150000"/>
              </a:lnSpc>
            </a:pPr>
            <a:r>
              <a:rPr lang="zh-CN" altLang="en-US" dirty="0">
                <a:solidFill>
                  <a:schemeClr val="tx1"/>
                </a:solidFill>
                <a:latin typeface="+mn-ea"/>
              </a:rPr>
              <a:t>（</a:t>
            </a:r>
            <a:r>
              <a:rPr lang="en-US" altLang="zh-CN" dirty="0">
                <a:solidFill>
                  <a:schemeClr val="tx1"/>
                </a:solidFill>
                <a:latin typeface="+mn-ea"/>
              </a:rPr>
              <a:t>2</a:t>
            </a:r>
            <a:r>
              <a:rPr lang="zh-CN" altLang="en-US" dirty="0">
                <a:solidFill>
                  <a:schemeClr val="tx1"/>
                </a:solidFill>
                <a:latin typeface="+mn-ea"/>
              </a:rPr>
              <a:t>）调整后的</a:t>
            </a:r>
            <a:r>
              <a:rPr lang="en-US" altLang="zh-CN" dirty="0">
                <a:solidFill>
                  <a:schemeClr val="tx1"/>
                </a:solidFill>
                <a:latin typeface="+mn-ea"/>
              </a:rPr>
              <a:t>R-</a:t>
            </a:r>
            <a:r>
              <a:rPr lang="zh-CN" altLang="en-US" dirty="0">
                <a:solidFill>
                  <a:schemeClr val="tx1"/>
                </a:solidFill>
                <a:latin typeface="+mn-ea"/>
              </a:rPr>
              <a:t>平方</a:t>
            </a:r>
            <a:endParaRPr lang="en-US" altLang="zh-CN" dirty="0">
              <a:solidFill>
                <a:schemeClr val="tx1"/>
              </a:solidFill>
              <a:latin typeface="+mn-ea"/>
            </a:endParaRPr>
          </a:p>
          <a:p>
            <a:pPr>
              <a:lnSpc>
                <a:spcPct val="150000"/>
              </a:lnSpc>
            </a:pPr>
            <a:r>
              <a:rPr lang="en-US" altLang="zh-CN" dirty="0">
                <a:latin typeface="+mn-ea"/>
              </a:rPr>
              <a:t>R-</a:t>
            </a:r>
            <a:r>
              <a:rPr lang="zh-CN" altLang="en-US" dirty="0">
                <a:latin typeface="+mn-ea"/>
              </a:rPr>
              <a:t>平方随着模型中特征（自变量）数量的增加而增加。调整后的</a:t>
            </a:r>
            <a:r>
              <a:rPr lang="en-US" altLang="zh-CN" dirty="0">
                <a:latin typeface="+mn-ea"/>
              </a:rPr>
              <a:t>R-</a:t>
            </a:r>
            <a:r>
              <a:rPr lang="zh-CN" altLang="en-US" dirty="0">
                <a:latin typeface="+mn-ea"/>
              </a:rPr>
              <a:t>平方：</a:t>
            </a:r>
            <a:endParaRPr lang="en-US" altLang="zh-CN" dirty="0">
              <a:latin typeface="+mn-ea"/>
            </a:endParaRPr>
          </a:p>
          <a:p>
            <a:pPr>
              <a:lnSpc>
                <a:spcPct val="150000"/>
              </a:lnSpc>
            </a:pPr>
            <a:endParaRPr lang="en-US" altLang="zh-CN" dirty="0">
              <a:latin typeface="+mn-ea"/>
            </a:endParaRPr>
          </a:p>
          <a:p>
            <a:pPr>
              <a:lnSpc>
                <a:spcPct val="150000"/>
              </a:lnSpc>
            </a:pPr>
            <a:endParaRPr lang="en-US" altLang="zh-CN" dirty="0">
              <a:latin typeface="+mn-ea"/>
            </a:endParaRPr>
          </a:p>
          <a:p>
            <a:pPr>
              <a:lnSpc>
                <a:spcPct val="150000"/>
              </a:lnSpc>
            </a:pPr>
            <a:r>
              <a:rPr lang="zh-CN" altLang="en-US" dirty="0">
                <a:latin typeface="+mn-ea"/>
              </a:rPr>
              <a:t>其中，</a:t>
            </a:r>
            <a:r>
              <a:rPr lang="en-US" altLang="zh-CN" dirty="0">
                <a:latin typeface="+mn-ea"/>
              </a:rPr>
              <a:t>p</a:t>
            </a:r>
            <a:r>
              <a:rPr lang="zh-CN" altLang="en-US" dirty="0">
                <a:latin typeface="+mn-ea"/>
              </a:rPr>
              <a:t>为特征（自变量）的数量，</a:t>
            </a:r>
            <a:r>
              <a:rPr lang="en-US" altLang="zh-CN" dirty="0">
                <a:latin typeface="+mn-ea"/>
              </a:rPr>
              <a:t>n</a:t>
            </a:r>
            <a:r>
              <a:rPr lang="zh-CN" altLang="en-US" dirty="0">
                <a:latin typeface="+mn-ea"/>
              </a:rPr>
              <a:t>为实例的数量。</a:t>
            </a:r>
            <a:endParaRPr lang="en-US" altLang="zh-CN" dirty="0">
              <a:latin typeface="+mn-ea"/>
            </a:endParaRPr>
          </a:p>
          <a:p>
            <a:pPr>
              <a:lnSpc>
                <a:spcPct val="150000"/>
              </a:lnSpc>
            </a:pPr>
            <a:r>
              <a:rPr lang="zh-CN" altLang="en-US" dirty="0">
                <a:latin typeface="+mn-ea"/>
              </a:rPr>
              <a:t>解释调整后</a:t>
            </a:r>
            <a:r>
              <a:rPr lang="en-US" altLang="zh-CN" dirty="0">
                <a:latin typeface="+mn-ea"/>
              </a:rPr>
              <a:t>R-</a:t>
            </a:r>
            <a:r>
              <a:rPr lang="zh-CN" altLang="en-US" dirty="0">
                <a:latin typeface="+mn-ea"/>
              </a:rPr>
              <a:t>平方很低的模型是没有意义的，对权重的任何解释都没有意义。</a:t>
            </a:r>
            <a:endParaRPr lang="en-US" altLang="zh-CN" dirty="0">
              <a:latin typeface="+mn-ea"/>
            </a:endParaRPr>
          </a:p>
          <a:p>
            <a:pPr>
              <a:lnSpc>
                <a:spcPct val="150000"/>
              </a:lnSpc>
            </a:pPr>
            <a:r>
              <a:rPr lang="zh-CN" altLang="en-US" dirty="0">
                <a:latin typeface="+mn-ea"/>
              </a:rPr>
              <a:t>一般认为，</a:t>
            </a:r>
            <a:r>
              <a:rPr lang="en-US" altLang="zh-CN" dirty="0">
                <a:latin typeface="+mn-ea"/>
              </a:rPr>
              <a:t>0.5</a:t>
            </a:r>
            <a:r>
              <a:rPr lang="zh-CN" altLang="en-US" dirty="0">
                <a:latin typeface="+mn-ea"/>
              </a:rPr>
              <a:t>为调整后</a:t>
            </a:r>
            <a:r>
              <a:rPr lang="en-US" altLang="zh-CN" dirty="0">
                <a:latin typeface="+mn-ea"/>
              </a:rPr>
              <a:t>R-</a:t>
            </a:r>
            <a:r>
              <a:rPr lang="zh-CN" altLang="en-US" dirty="0">
                <a:latin typeface="+mn-ea"/>
              </a:rPr>
              <a:t>平方的临界点；而且调整后的</a:t>
            </a:r>
            <a:r>
              <a:rPr lang="en-US" altLang="zh-CN" dirty="0">
                <a:latin typeface="+mn-ea"/>
              </a:rPr>
              <a:t>R-</a:t>
            </a:r>
            <a:r>
              <a:rPr lang="zh-CN" altLang="en-US" dirty="0">
                <a:latin typeface="+mn-ea"/>
              </a:rPr>
              <a:t>平方与</a:t>
            </a:r>
            <a:r>
              <a:rPr lang="en-US" altLang="zh-CN" dirty="0">
                <a:latin typeface="+mn-ea"/>
              </a:rPr>
              <a:t>R-</a:t>
            </a:r>
            <a:r>
              <a:rPr lang="zh-CN" altLang="en-US" dirty="0">
                <a:latin typeface="+mn-ea"/>
              </a:rPr>
              <a:t>平方之间的差距越大说明模型的可解释性越差。</a:t>
            </a:r>
            <a:endParaRPr lang="zh-CN" altLang="en-US" dirty="0">
              <a:solidFill>
                <a:schemeClr val="tx1"/>
              </a:solidFill>
              <a:latin typeface="+mn-ea"/>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5289" y="2096381"/>
            <a:ext cx="3096344" cy="71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8792" y="555526"/>
            <a:ext cx="2492560"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线性回归模型的解释</a:t>
            </a:r>
          </a:p>
        </p:txBody>
      </p:sp>
    </p:spTree>
    <p:extLst>
      <p:ext uri="{BB962C8B-B14F-4D97-AF65-F5344CB8AC3E}">
        <p14:creationId xmlns:p14="http://schemas.microsoft.com/office/powerpoint/2010/main" val="184640987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8010" y="1189199"/>
            <a:ext cx="8146438" cy="3739485"/>
          </a:xfrm>
          <a:prstGeom prst="rect">
            <a:avLst/>
          </a:prstGeom>
          <a:noFill/>
        </p:spPr>
        <p:txBody>
          <a:bodyPr wrap="square" lIns="0" tIns="0" rIns="0" bIns="0" rtlCol="0">
            <a:spAutoFit/>
          </a:bodyPr>
          <a:lstStyle/>
          <a:p>
            <a:pPr>
              <a:lnSpc>
                <a:spcPct val="150000"/>
              </a:lnSpc>
            </a:pPr>
            <a:r>
              <a:rPr lang="en-US" altLang="zh-CN" dirty="0">
                <a:latin typeface="+mn-ea"/>
              </a:rPr>
              <a:t>(3) </a:t>
            </a:r>
            <a:r>
              <a:rPr lang="zh-CN" altLang="en-US" dirty="0">
                <a:latin typeface="+mn-ea"/>
              </a:rPr>
              <a:t>特征重要性</a:t>
            </a:r>
            <a:endParaRPr lang="en-US" altLang="zh-CN" dirty="0">
              <a:latin typeface="+mn-ea"/>
            </a:endParaRPr>
          </a:p>
          <a:p>
            <a:pPr>
              <a:lnSpc>
                <a:spcPct val="150000"/>
              </a:lnSpc>
            </a:pPr>
            <a:r>
              <a:rPr lang="zh-CN" altLang="en-US" dirty="0">
                <a:latin typeface="+mn-ea"/>
              </a:rPr>
              <a:t>某个特征的重要性可以用它的</a:t>
            </a:r>
            <a:r>
              <a:rPr lang="en-US" altLang="zh-CN" dirty="0">
                <a:latin typeface="+mn-ea"/>
              </a:rPr>
              <a:t>t-</a:t>
            </a:r>
            <a:r>
              <a:rPr lang="zh-CN" altLang="en-US" dirty="0">
                <a:latin typeface="+mn-ea"/>
              </a:rPr>
              <a:t>统计量（</a:t>
            </a:r>
            <a:r>
              <a:rPr lang="en-US" altLang="zh-CN" dirty="0">
                <a:latin typeface="+mn-ea"/>
              </a:rPr>
              <a:t>t-statistic</a:t>
            </a:r>
            <a:r>
              <a:rPr lang="zh-CN" altLang="en-US" dirty="0">
                <a:latin typeface="+mn-ea"/>
              </a:rPr>
              <a:t>）的绝对值来衡量。</a:t>
            </a:r>
            <a:r>
              <a:rPr lang="en-US" altLang="zh-CN" dirty="0">
                <a:latin typeface="+mn-ea"/>
              </a:rPr>
              <a:t> t-</a:t>
            </a:r>
            <a:r>
              <a:rPr lang="zh-CN" altLang="en-US" dirty="0">
                <a:latin typeface="+mn-ea"/>
              </a:rPr>
              <a:t>统计量以标准差为尺度估计权重。</a:t>
            </a:r>
            <a:endParaRPr lang="en-US" altLang="zh-CN" dirty="0">
              <a:latin typeface="+mn-ea"/>
            </a:endParaRPr>
          </a:p>
          <a:p>
            <a:pPr>
              <a:lnSpc>
                <a:spcPct val="150000"/>
              </a:lnSpc>
            </a:pPr>
            <a:endParaRPr lang="en-US" altLang="zh-CN" dirty="0">
              <a:latin typeface="+mn-ea"/>
            </a:endParaRPr>
          </a:p>
          <a:p>
            <a:pPr>
              <a:lnSpc>
                <a:spcPct val="150000"/>
              </a:lnSpc>
            </a:pPr>
            <a:endParaRPr lang="en-US" altLang="zh-CN" dirty="0">
              <a:latin typeface="+mn-ea"/>
            </a:endParaRPr>
          </a:p>
          <a:p>
            <a:pPr>
              <a:lnSpc>
                <a:spcPct val="150000"/>
              </a:lnSpc>
            </a:pPr>
            <a:r>
              <a:rPr lang="zh-CN" altLang="en-US" dirty="0">
                <a:latin typeface="+mn-ea"/>
              </a:rPr>
              <a:t>其中，</a:t>
            </a:r>
            <a:r>
              <a:rPr lang="en-US" altLang="zh-CN" dirty="0">
                <a:latin typeface="+mn-ea"/>
              </a:rPr>
              <a:t>SE</a:t>
            </a:r>
            <a:r>
              <a:rPr lang="zh-CN" altLang="en-US" dirty="0">
                <a:latin typeface="+mn-ea"/>
              </a:rPr>
              <a:t>为标准差（</a:t>
            </a:r>
            <a:r>
              <a:rPr lang="en-US" altLang="zh-CN" dirty="0">
                <a:latin typeface="+mn-ea"/>
              </a:rPr>
              <a:t>Standard Error</a:t>
            </a:r>
            <a:r>
              <a:rPr lang="zh-CN" altLang="en-US" dirty="0">
                <a:latin typeface="+mn-ea"/>
              </a:rPr>
              <a:t>）。</a:t>
            </a:r>
            <a:endParaRPr lang="en-US" altLang="zh-CN" dirty="0">
              <a:latin typeface="+mn-ea"/>
            </a:endParaRPr>
          </a:p>
          <a:p>
            <a:pPr>
              <a:lnSpc>
                <a:spcPct val="150000"/>
              </a:lnSpc>
            </a:pPr>
            <a:r>
              <a:rPr lang="zh-CN" altLang="en-US" dirty="0">
                <a:latin typeface="+mn-ea"/>
              </a:rPr>
              <a:t>特征（自变量）的重要性随着权重的增加而增加。估计权重的方差越大，表明对正确值的把握越小，特征越不重要。</a:t>
            </a:r>
            <a:endParaRPr lang="en-US" altLang="zh-CN" dirty="0">
              <a:latin typeface="+mn-ea"/>
            </a:endParaRPr>
          </a:p>
          <a:p>
            <a:pPr>
              <a:lnSpc>
                <a:spcPct val="150000"/>
              </a:lnSpc>
            </a:pPr>
            <a:r>
              <a:rPr lang="zh-CN" altLang="en-US" dirty="0">
                <a:latin typeface="+mn-ea"/>
              </a:rPr>
              <a:t>一般认为，</a:t>
            </a:r>
            <a:r>
              <a:rPr lang="en-US" altLang="zh-CN" dirty="0"/>
              <a:t>t</a:t>
            </a:r>
            <a:r>
              <a:rPr lang="zh-CN" altLang="en-US" dirty="0"/>
              <a:t>值的绝对值大于</a:t>
            </a:r>
            <a:r>
              <a:rPr lang="en-US" altLang="zh-CN" dirty="0"/>
              <a:t>1.96</a:t>
            </a:r>
            <a:r>
              <a:rPr lang="zh-CN" altLang="en-US" dirty="0"/>
              <a:t>时，认为这个</a:t>
            </a:r>
            <a:r>
              <a:rPr lang="zh-CN" altLang="en-US" dirty="0">
                <a:latin typeface="+mn-ea"/>
              </a:rPr>
              <a:t>特征（自变量）是重要的</a:t>
            </a:r>
            <a:r>
              <a:rPr lang="zh-CN" altLang="en-US" dirty="0"/>
              <a:t>。</a:t>
            </a:r>
            <a:endParaRPr lang="en-US" altLang="zh-CN" dirty="0">
              <a:latin typeface="+mn-ea"/>
            </a:endParaRPr>
          </a:p>
        </p:txBody>
      </p:sp>
      <p:sp>
        <p:nvSpPr>
          <p:cNvPr id="4" name="矩形 3"/>
          <p:cNvSpPr/>
          <p:nvPr/>
        </p:nvSpPr>
        <p:spPr>
          <a:xfrm>
            <a:off x="-8792" y="555526"/>
            <a:ext cx="2348544" cy="507831"/>
          </a:xfrm>
          <a:prstGeom prst="rect">
            <a:avLst/>
          </a:prstGeom>
          <a:solidFill>
            <a:srgbClr val="C00000"/>
          </a:solidFill>
        </p:spPr>
        <p:txBody>
          <a:bodyPr wrap="square" anchor="ctr" anchorCtr="0">
            <a:spAutoFit/>
          </a:bodyPr>
          <a:lstStyle/>
          <a:p>
            <a:pPr>
              <a:lnSpc>
                <a:spcPct val="150000"/>
              </a:lnSpc>
            </a:pPr>
            <a:r>
              <a:rPr lang="zh-CN" altLang="en-US" b="1" dirty="0">
                <a:solidFill>
                  <a:schemeClr val="bg1"/>
                </a:solidFill>
              </a:rPr>
              <a:t>线性回归模型的</a:t>
            </a:r>
            <a:r>
              <a:rPr lang="zh-CN" altLang="en-US" sz="1800" b="1" dirty="0">
                <a:solidFill>
                  <a:schemeClr val="bg1"/>
                </a:solidFill>
              </a:rPr>
              <a:t>解释</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2283718"/>
            <a:ext cx="1224136" cy="66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39521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1047113"/>
            <a:ext cx="5328592" cy="923330"/>
          </a:xfrm>
          <a:prstGeom prst="rect">
            <a:avLst/>
          </a:prstGeom>
        </p:spPr>
        <p:txBody>
          <a:bodyPr wrap="square">
            <a:spAutoFit/>
          </a:bodyPr>
          <a:lstStyle/>
          <a:p>
            <a:pPr>
              <a:lnSpc>
                <a:spcPct val="150000"/>
              </a:lnSpc>
            </a:pPr>
            <a:r>
              <a:rPr lang="en-US" altLang="zh-CN" dirty="0">
                <a:latin typeface="+mn-ea"/>
              </a:rPr>
              <a:t>3.</a:t>
            </a:r>
            <a:r>
              <a:rPr lang="zh-CN" altLang="en-US" dirty="0">
                <a:latin typeface="+mn-ea"/>
              </a:rPr>
              <a:t>可视化解释？</a:t>
            </a:r>
            <a:endParaRPr lang="en-US" altLang="zh-CN" dirty="0">
              <a:latin typeface="+mn-ea"/>
            </a:endParaRPr>
          </a:p>
          <a:p>
            <a:pPr>
              <a:lnSpc>
                <a:spcPct val="150000"/>
              </a:lnSpc>
            </a:pPr>
            <a:r>
              <a:rPr lang="zh-CN" altLang="en-US" dirty="0">
                <a:latin typeface="+mn-ea"/>
              </a:rPr>
              <a:t>（</a:t>
            </a:r>
            <a:r>
              <a:rPr lang="en-US" altLang="zh-CN" dirty="0">
                <a:latin typeface="+mn-ea"/>
              </a:rPr>
              <a:t>1</a:t>
            </a:r>
            <a:r>
              <a:rPr lang="zh-CN" altLang="en-US" dirty="0">
                <a:latin typeface="+mn-ea"/>
              </a:rPr>
              <a:t>）特征重要性图</a:t>
            </a:r>
            <a:endParaRPr lang="en-US" altLang="zh-CN" dirty="0">
              <a:latin typeface="+mn-ea"/>
            </a:endParaRPr>
          </a:p>
        </p:txBody>
      </p:sp>
      <p:pic>
        <p:nvPicPr>
          <p:cNvPr id="6" name="图片 5" descr="https://img-blog.csdnimg.cn/b57584695eed4a70b0f79f951807be54.png"/>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21520"/>
            <a:ext cx="6120680" cy="3022904"/>
          </a:xfrm>
          <a:prstGeom prst="rect">
            <a:avLst/>
          </a:prstGeom>
          <a:noFill/>
          <a:ln>
            <a:noFill/>
          </a:ln>
        </p:spPr>
      </p:pic>
      <p:sp>
        <p:nvSpPr>
          <p:cNvPr id="7" name="矩形 6"/>
          <p:cNvSpPr/>
          <p:nvPr/>
        </p:nvSpPr>
        <p:spPr>
          <a:xfrm>
            <a:off x="-8792" y="555526"/>
            <a:ext cx="2492560"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线性回归模型的解释</a:t>
            </a:r>
          </a:p>
        </p:txBody>
      </p:sp>
    </p:spTree>
    <p:extLst>
      <p:ext uri="{BB962C8B-B14F-4D97-AF65-F5344CB8AC3E}">
        <p14:creationId xmlns:p14="http://schemas.microsoft.com/office/powerpoint/2010/main" val="415155005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22224" y="1209090"/>
            <a:ext cx="5112568" cy="3508653"/>
          </a:xfrm>
          <a:prstGeom prst="rect">
            <a:avLst/>
          </a:prstGeom>
        </p:spPr>
        <p:txBody>
          <a:bodyPr wrap="square">
            <a:spAutoFit/>
          </a:bodyPr>
          <a:lstStyle/>
          <a:p>
            <a:pPr>
              <a:lnSpc>
                <a:spcPct val="150000"/>
              </a:lnSpc>
            </a:pPr>
            <a:r>
              <a:rPr lang="zh-CN" altLang="en-US" dirty="0">
                <a:latin typeface="+mn-ea"/>
              </a:rPr>
              <a:t>（</a:t>
            </a:r>
            <a:r>
              <a:rPr lang="en-US" altLang="zh-CN" dirty="0">
                <a:latin typeface="+mn-ea"/>
              </a:rPr>
              <a:t>2</a:t>
            </a:r>
            <a:r>
              <a:rPr lang="zh-CN" altLang="en-US" dirty="0">
                <a:latin typeface="+mn-ea"/>
              </a:rPr>
              <a:t>）权重图</a:t>
            </a:r>
            <a:endParaRPr lang="en-US" altLang="zh-CN" dirty="0">
              <a:latin typeface="+mn-ea"/>
            </a:endParaRPr>
          </a:p>
          <a:p>
            <a:pPr marL="285750" indent="-285750">
              <a:lnSpc>
                <a:spcPct val="150000"/>
              </a:lnSpc>
              <a:buFont typeface="Wingdings" pitchFamily="2" charset="2"/>
              <a:buChar char="Ø"/>
            </a:pPr>
            <a:r>
              <a:rPr lang="zh-CN" altLang="en-US" sz="1600" dirty="0">
                <a:latin typeface="+mn-ea"/>
              </a:rPr>
              <a:t>雨雪天气对预测的自行车数量有很多大负效应。</a:t>
            </a:r>
            <a:endParaRPr lang="en-US" altLang="zh-CN" sz="1600" dirty="0">
              <a:latin typeface="+mn-ea"/>
            </a:endParaRPr>
          </a:p>
          <a:p>
            <a:pPr marL="285750" indent="-285750">
              <a:lnSpc>
                <a:spcPct val="150000"/>
              </a:lnSpc>
              <a:buFont typeface="Wingdings" pitchFamily="2" charset="2"/>
              <a:buChar char="Ø"/>
            </a:pPr>
            <a:r>
              <a:rPr lang="zh-CN" altLang="en-US" sz="1600" dirty="0">
                <a:latin typeface="+mn-ea"/>
              </a:rPr>
              <a:t>是否工作日（是）特征的权重接近于零，并且</a:t>
            </a:r>
            <a:r>
              <a:rPr lang="en-US" altLang="zh-CN" sz="1600" dirty="0">
                <a:latin typeface="+mn-ea"/>
              </a:rPr>
              <a:t>95%</a:t>
            </a:r>
            <a:r>
              <a:rPr lang="zh-CN" altLang="en-US" sz="1600" dirty="0">
                <a:latin typeface="+mn-ea"/>
              </a:rPr>
              <a:t>的区间中包含零。</a:t>
            </a:r>
            <a:endParaRPr lang="en-US" altLang="zh-CN" sz="1600" dirty="0">
              <a:latin typeface="+mn-ea"/>
            </a:endParaRPr>
          </a:p>
          <a:p>
            <a:pPr marL="342900" indent="-342900">
              <a:lnSpc>
                <a:spcPct val="150000"/>
              </a:lnSpc>
              <a:buFont typeface="Wingdings" pitchFamily="2" charset="2"/>
              <a:buChar char="p"/>
            </a:pPr>
            <a:r>
              <a:rPr lang="zh-CN" altLang="en-US" sz="1600" dirty="0">
                <a:latin typeface="+mn-ea"/>
              </a:rPr>
              <a:t>权重图的问题是在不同尺度上的测量。天气情况权重反应了晴天与雨雪天气之间的差异。温度只反应了</a:t>
            </a:r>
            <a:r>
              <a:rPr lang="en-US" altLang="zh-CN" sz="1600" dirty="0">
                <a:latin typeface="+mn-ea"/>
              </a:rPr>
              <a:t>1</a:t>
            </a:r>
            <a:r>
              <a:rPr lang="zh-CN" altLang="en-US" sz="1600" dirty="0">
                <a:latin typeface="+mn-ea"/>
              </a:rPr>
              <a:t>度的增加情况。</a:t>
            </a:r>
            <a:endParaRPr lang="en-US" altLang="zh-CN" sz="1600" dirty="0">
              <a:latin typeface="+mn-ea"/>
            </a:endParaRPr>
          </a:p>
          <a:p>
            <a:pPr marL="342900" indent="-342900">
              <a:lnSpc>
                <a:spcPct val="150000"/>
              </a:lnSpc>
              <a:buFont typeface="Wingdings" pitchFamily="2" charset="2"/>
              <a:buChar char="p"/>
            </a:pPr>
            <a:r>
              <a:rPr lang="zh-CN" altLang="en-US" sz="1600" dirty="0">
                <a:latin typeface="+mn-ea"/>
              </a:rPr>
              <a:t>拟合线性模型之前，通过收缩特征可使得估计的权重更具有可比性。</a:t>
            </a:r>
            <a:endParaRPr lang="en-US" altLang="zh-CN" sz="1600" dirty="0">
              <a:latin typeface="+mn-ea"/>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6" y="1203598"/>
            <a:ext cx="3702008"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23528" y="4089708"/>
            <a:ext cx="3306267" cy="830997"/>
          </a:xfrm>
          <a:prstGeom prst="rect">
            <a:avLst/>
          </a:prstGeom>
        </p:spPr>
        <p:txBody>
          <a:bodyPr wrap="square">
            <a:spAutoFit/>
          </a:bodyPr>
          <a:lstStyle/>
          <a:p>
            <a:pPr marL="285750" lvl="0" indent="-285750">
              <a:buFont typeface="Wingdings" pitchFamily="2" charset="2"/>
              <a:buChar char="ü"/>
            </a:pPr>
            <a:r>
              <a:rPr lang="zh-CN" altLang="en-US" sz="1600" dirty="0">
                <a:solidFill>
                  <a:prstClr val="black"/>
                </a:solidFill>
                <a:latin typeface="微软雅黑"/>
              </a:rPr>
              <a:t>线性回归模型的结果</a:t>
            </a:r>
            <a:endParaRPr lang="en-US" altLang="zh-CN" sz="1600" dirty="0">
              <a:solidFill>
                <a:prstClr val="black"/>
              </a:solidFill>
              <a:latin typeface="微软雅黑"/>
            </a:endParaRPr>
          </a:p>
          <a:p>
            <a:pPr marL="285750" lvl="0" indent="-285750">
              <a:buFont typeface="Wingdings" pitchFamily="2" charset="2"/>
              <a:buChar char="ü"/>
            </a:pPr>
            <a:r>
              <a:rPr lang="zh-CN" altLang="en-US" sz="1600" dirty="0">
                <a:solidFill>
                  <a:prstClr val="black"/>
                </a:solidFill>
                <a:latin typeface="微软雅黑"/>
              </a:rPr>
              <a:t>权重用点显示</a:t>
            </a:r>
            <a:endParaRPr lang="en-US" altLang="zh-CN" sz="1600" dirty="0">
              <a:solidFill>
                <a:prstClr val="black"/>
              </a:solidFill>
              <a:latin typeface="微软雅黑"/>
            </a:endParaRPr>
          </a:p>
          <a:p>
            <a:pPr marL="285750" lvl="0" indent="-285750">
              <a:buFont typeface="Wingdings" pitchFamily="2" charset="2"/>
              <a:buChar char="ü"/>
            </a:pPr>
            <a:r>
              <a:rPr lang="en-US" altLang="zh-CN" sz="1600" dirty="0">
                <a:solidFill>
                  <a:prstClr val="black"/>
                </a:solidFill>
                <a:latin typeface="微软雅黑"/>
              </a:rPr>
              <a:t>95%</a:t>
            </a:r>
            <a:r>
              <a:rPr lang="zh-CN" altLang="en-US" sz="1600" dirty="0">
                <a:solidFill>
                  <a:prstClr val="black"/>
                </a:solidFill>
                <a:latin typeface="微软雅黑"/>
              </a:rPr>
              <a:t>置信区间显示为线</a:t>
            </a:r>
            <a:endParaRPr lang="en-US" altLang="zh-CN" sz="1600" dirty="0">
              <a:solidFill>
                <a:prstClr val="black"/>
              </a:solidFill>
              <a:latin typeface="微软雅黑"/>
            </a:endParaRPr>
          </a:p>
        </p:txBody>
      </p:sp>
      <p:sp>
        <p:nvSpPr>
          <p:cNvPr id="6" name="矩形 5"/>
          <p:cNvSpPr/>
          <p:nvPr/>
        </p:nvSpPr>
        <p:spPr>
          <a:xfrm>
            <a:off x="-8792" y="555526"/>
            <a:ext cx="2492560"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线性回归模型的解释</a:t>
            </a:r>
          </a:p>
        </p:txBody>
      </p:sp>
    </p:spTree>
    <p:extLst>
      <p:ext uri="{BB962C8B-B14F-4D97-AF65-F5344CB8AC3E}">
        <p14:creationId xmlns:p14="http://schemas.microsoft.com/office/powerpoint/2010/main" val="148405903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9481" y="1419622"/>
            <a:ext cx="3935215"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1" y="2859782"/>
            <a:ext cx="1607251" cy="48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9511" y="1062833"/>
            <a:ext cx="5040561" cy="2354491"/>
          </a:xfrm>
          <a:prstGeom prst="rect">
            <a:avLst/>
          </a:prstGeom>
        </p:spPr>
        <p:txBody>
          <a:bodyPr wrap="square">
            <a:spAutoFit/>
          </a:bodyPr>
          <a:lstStyle/>
          <a:p>
            <a:pPr>
              <a:lnSpc>
                <a:spcPct val="150000"/>
              </a:lnSpc>
            </a:pPr>
            <a:r>
              <a:rPr lang="zh-CN" altLang="en-US" dirty="0">
                <a:latin typeface="+mn-ea"/>
              </a:rPr>
              <a:t>（</a:t>
            </a:r>
            <a:r>
              <a:rPr lang="en-US" altLang="zh-CN" dirty="0">
                <a:latin typeface="+mn-ea"/>
              </a:rPr>
              <a:t>3</a:t>
            </a:r>
            <a:r>
              <a:rPr lang="zh-CN" altLang="en-US" dirty="0">
                <a:latin typeface="+mn-ea"/>
              </a:rPr>
              <a:t>）效应图</a:t>
            </a:r>
            <a:endParaRPr lang="en-US" altLang="zh-CN" dirty="0">
              <a:latin typeface="+mn-ea"/>
            </a:endParaRPr>
          </a:p>
          <a:p>
            <a:pPr marL="285750" indent="-285750">
              <a:lnSpc>
                <a:spcPct val="150000"/>
              </a:lnSpc>
              <a:buFont typeface="Wingdings" pitchFamily="2" charset="2"/>
              <a:buChar char="p"/>
            </a:pPr>
            <a:r>
              <a:rPr lang="zh-CN" altLang="en-US" sz="1600" dirty="0">
                <a:latin typeface="+mn-ea"/>
              </a:rPr>
              <a:t>权重取决于特征的单位，如身高特征，如果测量单位从米转换为厘米，权重会有所改变，但实际效应不会改变。</a:t>
            </a:r>
            <a:endParaRPr lang="en-US" altLang="zh-CN" sz="1600" dirty="0">
              <a:latin typeface="+mn-ea"/>
            </a:endParaRPr>
          </a:p>
          <a:p>
            <a:pPr marL="285750" indent="-285750">
              <a:lnSpc>
                <a:spcPct val="150000"/>
              </a:lnSpc>
              <a:buFont typeface="Wingdings" pitchFamily="2" charset="2"/>
              <a:buChar char="p"/>
            </a:pPr>
            <a:r>
              <a:rPr lang="zh-CN" altLang="en-US" sz="1600" dirty="0">
                <a:latin typeface="+mn-ea"/>
              </a:rPr>
              <a:t>效应图帮助了解</a:t>
            </a:r>
            <a:r>
              <a:rPr lang="zh-CN" altLang="en-US" sz="1600" b="1" dirty="0">
                <a:latin typeface="+mn-ea"/>
              </a:rPr>
              <a:t>权重与特征的组合</a:t>
            </a:r>
            <a:r>
              <a:rPr lang="zh-CN" altLang="en-US" sz="1600" dirty="0">
                <a:latin typeface="+mn-ea"/>
              </a:rPr>
              <a:t>对数据预测的贡献程度。计算方法为：</a:t>
            </a:r>
            <a:endParaRPr lang="en-US" altLang="zh-CN" sz="1600" dirty="0">
              <a:latin typeface="+mn-ea"/>
            </a:endParaRPr>
          </a:p>
        </p:txBody>
      </p:sp>
      <p:sp>
        <p:nvSpPr>
          <p:cNvPr id="4" name="矩形 3"/>
          <p:cNvSpPr/>
          <p:nvPr/>
        </p:nvSpPr>
        <p:spPr>
          <a:xfrm>
            <a:off x="175494" y="3377495"/>
            <a:ext cx="5116585" cy="1569660"/>
          </a:xfrm>
          <a:prstGeom prst="rect">
            <a:avLst/>
          </a:prstGeom>
        </p:spPr>
        <p:txBody>
          <a:bodyPr wrap="square">
            <a:spAutoFit/>
          </a:bodyPr>
          <a:lstStyle/>
          <a:p>
            <a:pPr marL="285750" indent="-285750">
              <a:lnSpc>
                <a:spcPct val="150000"/>
              </a:lnSpc>
              <a:buFont typeface="Wingdings" pitchFamily="2" charset="2"/>
              <a:buChar char="p"/>
            </a:pPr>
            <a:r>
              <a:rPr lang="zh-CN" altLang="en-US" sz="1600" b="1" dirty="0">
                <a:latin typeface="+mn-ea"/>
              </a:rPr>
              <a:t>箱线图</a:t>
            </a:r>
            <a:r>
              <a:rPr lang="zh-CN" altLang="en-US" sz="1600" dirty="0">
                <a:latin typeface="+mn-ea"/>
              </a:rPr>
              <a:t>可视化效应，包含一般数据的特征效应范围（</a:t>
            </a:r>
            <a:r>
              <a:rPr lang="en-US" altLang="zh-CN" sz="1600" dirty="0">
                <a:latin typeface="+mn-ea"/>
              </a:rPr>
              <a:t>1/4</a:t>
            </a:r>
            <a:r>
              <a:rPr lang="zh-CN" altLang="en-US" sz="1600" dirty="0">
                <a:latin typeface="+mn-ea"/>
              </a:rPr>
              <a:t>分位数</a:t>
            </a:r>
            <a:r>
              <a:rPr lang="en-US" altLang="zh-CN" sz="1600" dirty="0" err="1">
                <a:latin typeface="+mn-ea"/>
              </a:rPr>
              <a:t>Q1</a:t>
            </a:r>
            <a:r>
              <a:rPr lang="zh-CN" altLang="en-US" sz="1600" dirty="0">
                <a:latin typeface="+mn-ea"/>
              </a:rPr>
              <a:t>到</a:t>
            </a:r>
            <a:r>
              <a:rPr lang="en-US" altLang="zh-CN" sz="1600" dirty="0">
                <a:latin typeface="+mn-ea"/>
              </a:rPr>
              <a:t>3/4</a:t>
            </a:r>
            <a:r>
              <a:rPr lang="zh-CN" altLang="en-US" sz="1600" dirty="0">
                <a:latin typeface="+mn-ea"/>
              </a:rPr>
              <a:t>分位数</a:t>
            </a:r>
            <a:r>
              <a:rPr lang="en-US" altLang="zh-CN" sz="1600" dirty="0" err="1">
                <a:latin typeface="+mn-ea"/>
              </a:rPr>
              <a:t>Q3</a:t>
            </a:r>
            <a:r>
              <a:rPr lang="zh-CN" altLang="en-US" sz="1600" dirty="0">
                <a:latin typeface="+mn-ea"/>
              </a:rPr>
              <a:t>），垂直线为中位线</a:t>
            </a:r>
            <a:r>
              <a:rPr lang="en-US" altLang="zh-CN" sz="1600" dirty="0" err="1">
                <a:latin typeface="+mn-ea"/>
              </a:rPr>
              <a:t>Q2</a:t>
            </a:r>
            <a:r>
              <a:rPr lang="zh-CN" altLang="en-US" sz="1600" dirty="0">
                <a:latin typeface="+mn-ea"/>
              </a:rPr>
              <a:t>，延伸线到</a:t>
            </a:r>
            <a:r>
              <a:rPr lang="en-US" altLang="zh-CN" sz="1600" dirty="0" err="1">
                <a:latin typeface="+mn-ea"/>
              </a:rPr>
              <a:t>Q1-1.5IQR</a:t>
            </a:r>
            <a:r>
              <a:rPr lang="zh-CN" altLang="en-US" sz="1600" dirty="0">
                <a:latin typeface="+mn-ea"/>
              </a:rPr>
              <a:t>与</a:t>
            </a:r>
            <a:r>
              <a:rPr lang="en-US" altLang="zh-CN" sz="1600" dirty="0" err="1">
                <a:latin typeface="+mn-ea"/>
              </a:rPr>
              <a:t>Q3+1.5IQR</a:t>
            </a:r>
            <a:r>
              <a:rPr lang="zh-CN" altLang="en-US" sz="1600" dirty="0">
                <a:latin typeface="+mn-ea"/>
              </a:rPr>
              <a:t>，</a:t>
            </a:r>
            <a:r>
              <a:rPr lang="en-US" altLang="zh-CN" sz="1600" dirty="0">
                <a:latin typeface="+mn-ea"/>
              </a:rPr>
              <a:t>IQR</a:t>
            </a:r>
            <a:r>
              <a:rPr lang="zh-CN" altLang="en-US" sz="1600" dirty="0">
                <a:latin typeface="+mn-ea"/>
              </a:rPr>
              <a:t>是四分位之间的距离，即</a:t>
            </a:r>
            <a:r>
              <a:rPr lang="en-US" altLang="zh-CN" sz="1600" dirty="0" err="1">
                <a:latin typeface="+mn-ea"/>
              </a:rPr>
              <a:t>Q3-Q1</a:t>
            </a:r>
            <a:r>
              <a:rPr lang="zh-CN" altLang="en-US" sz="1600" dirty="0">
                <a:latin typeface="+mn-ea"/>
              </a:rPr>
              <a:t>。</a:t>
            </a:r>
            <a:endParaRPr lang="en-US" altLang="zh-CN" sz="1600" dirty="0">
              <a:latin typeface="+mn-ea"/>
            </a:endParaRPr>
          </a:p>
        </p:txBody>
      </p:sp>
      <p:sp>
        <p:nvSpPr>
          <p:cNvPr id="8" name="矩形 7"/>
          <p:cNvSpPr/>
          <p:nvPr/>
        </p:nvSpPr>
        <p:spPr>
          <a:xfrm>
            <a:off x="-8792" y="555526"/>
            <a:ext cx="2492560"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线性回归模型的可解释</a:t>
            </a:r>
          </a:p>
        </p:txBody>
      </p:sp>
    </p:spTree>
    <p:extLst>
      <p:ext uri="{BB962C8B-B14F-4D97-AF65-F5344CB8AC3E}">
        <p14:creationId xmlns:p14="http://schemas.microsoft.com/office/powerpoint/2010/main" val="240163101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3777302"/>
            <a:ext cx="8496944" cy="1200329"/>
          </a:xfrm>
          <a:prstGeom prst="rect">
            <a:avLst/>
          </a:prstGeom>
        </p:spPr>
        <p:txBody>
          <a:bodyPr wrap="square">
            <a:spAutoFit/>
          </a:bodyPr>
          <a:lstStyle/>
          <a:p>
            <a:pPr marL="285750" indent="-285750">
              <a:lnSpc>
                <a:spcPct val="150000"/>
              </a:lnSpc>
              <a:buFont typeface="Wingdings" pitchFamily="2" charset="2"/>
              <a:buChar char="p"/>
            </a:pPr>
            <a:r>
              <a:rPr lang="zh-CN" altLang="en-US" sz="1600" dirty="0">
                <a:latin typeface="+mn-ea"/>
              </a:rPr>
              <a:t>对训练数据预测求平均为</a:t>
            </a:r>
            <a:r>
              <a:rPr lang="en-US" altLang="zh-CN" sz="1600" dirty="0">
                <a:latin typeface="+mn-ea"/>
              </a:rPr>
              <a:t>4504</a:t>
            </a:r>
            <a:r>
              <a:rPr lang="zh-CN" altLang="en-US" sz="1600" dirty="0">
                <a:latin typeface="+mn-ea"/>
              </a:rPr>
              <a:t>，该单个实例的预测值很小</a:t>
            </a:r>
            <a:r>
              <a:rPr lang="en-US" altLang="zh-CN" sz="1600" dirty="0">
                <a:latin typeface="+mn-ea"/>
              </a:rPr>
              <a:t>1571</a:t>
            </a:r>
            <a:r>
              <a:rPr lang="zh-CN" altLang="en-US" sz="1600" dirty="0">
                <a:latin typeface="+mn-ea"/>
              </a:rPr>
              <a:t>。</a:t>
            </a:r>
            <a:endParaRPr lang="en-US" altLang="zh-CN" sz="1600" dirty="0">
              <a:latin typeface="+mn-ea"/>
            </a:endParaRPr>
          </a:p>
          <a:p>
            <a:pPr marL="285750" indent="-285750">
              <a:lnSpc>
                <a:spcPct val="150000"/>
              </a:lnSpc>
              <a:buFont typeface="Wingdings" pitchFamily="2" charset="2"/>
              <a:buChar char="p"/>
            </a:pPr>
            <a:r>
              <a:rPr lang="zh-CN" altLang="en-US" sz="1600" dirty="0">
                <a:latin typeface="+mn-ea"/>
              </a:rPr>
              <a:t>温度特征效应较小，因为温度为</a:t>
            </a:r>
            <a:r>
              <a:rPr lang="en-US" altLang="zh-CN" sz="1600" dirty="0">
                <a:latin typeface="+mn-ea"/>
              </a:rPr>
              <a:t>1.604</a:t>
            </a:r>
            <a:r>
              <a:rPr lang="zh-CN" altLang="en-US" sz="1600" dirty="0">
                <a:latin typeface="+mn-ea"/>
              </a:rPr>
              <a:t>，较低。</a:t>
            </a:r>
            <a:endParaRPr lang="en-US" altLang="zh-CN" sz="1600" dirty="0">
              <a:latin typeface="+mn-ea"/>
            </a:endParaRPr>
          </a:p>
          <a:p>
            <a:pPr marL="285750" indent="-285750">
              <a:lnSpc>
                <a:spcPct val="150000"/>
              </a:lnSpc>
              <a:buFont typeface="Wingdings" pitchFamily="2" charset="2"/>
              <a:buChar char="p"/>
            </a:pPr>
            <a:r>
              <a:rPr lang="zh-CN" altLang="en-US" sz="1600" dirty="0">
                <a:latin typeface="+mn-ea"/>
              </a:rPr>
              <a:t>天数特征效应也较小，仅过了</a:t>
            </a:r>
            <a:r>
              <a:rPr lang="en-US" altLang="zh-CN" sz="1600" dirty="0">
                <a:latin typeface="+mn-ea"/>
              </a:rPr>
              <a:t>5</a:t>
            </a:r>
            <a:r>
              <a:rPr lang="zh-CN" altLang="en-US" sz="1600" dirty="0">
                <a:latin typeface="+mn-ea"/>
              </a:rPr>
              <a:t>天。</a:t>
            </a:r>
            <a:endParaRPr lang="en-US" altLang="zh-CN" sz="1600" dirty="0">
              <a:latin typeface="+mn-ea"/>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830" y="1292505"/>
            <a:ext cx="4511540" cy="233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1563578"/>
            <a:ext cx="3498007" cy="206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940152" y="4515966"/>
            <a:ext cx="2246512" cy="461665"/>
          </a:xfrm>
          <a:prstGeom prst="rect">
            <a:avLst/>
          </a:prstGeom>
        </p:spPr>
        <p:txBody>
          <a:bodyPr wrap="none">
            <a:spAutoFit/>
          </a:bodyPr>
          <a:lstStyle/>
          <a:p>
            <a:pPr lvl="0">
              <a:lnSpc>
                <a:spcPct val="150000"/>
              </a:lnSpc>
            </a:pPr>
            <a:r>
              <a:rPr lang="zh-CN" altLang="en-US" sz="1600" b="1" dirty="0">
                <a:ln w="12700">
                  <a:solidFill>
                    <a:srgbClr val="7F7F7F">
                      <a:satMod val="155000"/>
                    </a:srgbClr>
                  </a:solidFill>
                  <a:prstDash val="solid"/>
                </a:ln>
                <a:solidFill>
                  <a:srgbClr val="7F7F7F">
                    <a:tint val="85000"/>
                    <a:satMod val="155000"/>
                  </a:srgbClr>
                </a:solidFill>
                <a:effectLst>
                  <a:outerShdw blurRad="41275" dist="20320" dir="1800000" algn="tl" rotWithShape="0">
                    <a:srgbClr val="000000">
                      <a:alpha val="40000"/>
                    </a:srgbClr>
                  </a:outerShdw>
                </a:effectLst>
                <a:latin typeface="微软雅黑"/>
                <a:hlinkClick r:id="rId5" action="ppaction://hlinkfile"/>
              </a:rPr>
              <a:t>线性模型</a:t>
            </a:r>
            <a:r>
              <a:rPr lang="en-US" altLang="zh-CN" sz="1600" b="1" dirty="0">
                <a:ln w="12700">
                  <a:solidFill>
                    <a:srgbClr val="7F7F7F">
                      <a:satMod val="155000"/>
                    </a:srgbClr>
                  </a:solidFill>
                  <a:prstDash val="solid"/>
                </a:ln>
                <a:solidFill>
                  <a:srgbClr val="7F7F7F">
                    <a:tint val="85000"/>
                    <a:satMod val="155000"/>
                  </a:srgbClr>
                </a:solidFill>
                <a:effectLst>
                  <a:outerShdw blurRad="41275" dist="20320" dir="1800000" algn="tl" rotWithShape="0">
                    <a:srgbClr val="000000">
                      <a:alpha val="40000"/>
                    </a:srgbClr>
                  </a:outerShdw>
                </a:effectLst>
                <a:latin typeface="微软雅黑"/>
                <a:hlinkClick r:id="rId5" action="ppaction://hlinkfile"/>
              </a:rPr>
              <a:t>-python</a:t>
            </a:r>
            <a:r>
              <a:rPr lang="zh-CN" altLang="en-US" sz="1600" b="1" dirty="0">
                <a:ln w="12700">
                  <a:solidFill>
                    <a:srgbClr val="7F7F7F">
                      <a:satMod val="155000"/>
                    </a:srgbClr>
                  </a:solidFill>
                  <a:prstDash val="solid"/>
                </a:ln>
                <a:solidFill>
                  <a:srgbClr val="7F7F7F">
                    <a:tint val="85000"/>
                    <a:satMod val="155000"/>
                  </a:srgbClr>
                </a:solidFill>
                <a:effectLst>
                  <a:outerShdw blurRad="41275" dist="20320" dir="1800000" algn="tl" rotWithShape="0">
                    <a:srgbClr val="000000">
                      <a:alpha val="40000"/>
                    </a:srgbClr>
                  </a:outerShdw>
                </a:effectLst>
                <a:latin typeface="微软雅黑"/>
                <a:hlinkClick r:id="rId5" action="ppaction://hlinkfile"/>
              </a:rPr>
              <a:t>程序</a:t>
            </a:r>
            <a:endParaRPr lang="en-US" altLang="zh-CN" sz="1600" dirty="0">
              <a:solidFill>
                <a:prstClr val="black"/>
              </a:solidFill>
              <a:latin typeface="微软雅黑"/>
            </a:endParaRPr>
          </a:p>
        </p:txBody>
      </p:sp>
      <p:sp>
        <p:nvSpPr>
          <p:cNvPr id="7" name="矩形 6"/>
          <p:cNvSpPr/>
          <p:nvPr/>
        </p:nvSpPr>
        <p:spPr>
          <a:xfrm>
            <a:off x="-8792" y="555526"/>
            <a:ext cx="2492560"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线性回归模型的可解释</a:t>
            </a:r>
          </a:p>
        </p:txBody>
      </p:sp>
      <p:sp>
        <p:nvSpPr>
          <p:cNvPr id="4" name="矩形 3"/>
          <p:cNvSpPr/>
          <p:nvPr/>
        </p:nvSpPr>
        <p:spPr>
          <a:xfrm>
            <a:off x="209897" y="1043509"/>
            <a:ext cx="2396810" cy="507831"/>
          </a:xfrm>
          <a:prstGeom prst="rect">
            <a:avLst/>
          </a:prstGeom>
        </p:spPr>
        <p:txBody>
          <a:bodyPr wrap="none">
            <a:spAutoFit/>
          </a:bodyPr>
          <a:lstStyle/>
          <a:p>
            <a:pPr>
              <a:lnSpc>
                <a:spcPct val="150000"/>
              </a:lnSpc>
            </a:pPr>
            <a:r>
              <a:rPr lang="zh-CN" altLang="en-US" dirty="0">
                <a:latin typeface="+mn-ea"/>
              </a:rPr>
              <a:t>（</a:t>
            </a:r>
            <a:r>
              <a:rPr lang="en-US" altLang="zh-CN" dirty="0">
                <a:latin typeface="+mn-ea"/>
              </a:rPr>
              <a:t>4</a:t>
            </a:r>
            <a:r>
              <a:rPr lang="zh-CN" altLang="en-US" dirty="0">
                <a:latin typeface="+mn-ea"/>
              </a:rPr>
              <a:t>）单个特征效应图</a:t>
            </a:r>
            <a:endParaRPr lang="en-US" altLang="zh-CN" dirty="0">
              <a:latin typeface="+mn-ea"/>
            </a:endParaRPr>
          </a:p>
        </p:txBody>
      </p:sp>
    </p:spTree>
    <p:extLst>
      <p:ext uri="{BB962C8B-B14F-4D97-AF65-F5344CB8AC3E}">
        <p14:creationId xmlns:p14="http://schemas.microsoft.com/office/powerpoint/2010/main" val="209923592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79512" y="724841"/>
            <a:ext cx="4968552" cy="615553"/>
          </a:xfrm>
          <a:prstGeom prst="rect">
            <a:avLst/>
          </a:prstGeom>
          <a:noFill/>
        </p:spPr>
        <p:txBody>
          <a:bodyPr wrap="square" lIns="0" tIns="0" rIns="0" bIns="0" rtlCol="0">
            <a:spAutoFit/>
          </a:bodyPr>
          <a:lstStyle/>
          <a:p>
            <a:r>
              <a:rPr lang="zh-CN" altLang="en-US" sz="2000" b="1" dirty="0">
                <a:solidFill>
                  <a:schemeClr val="accent1"/>
                </a:solidFill>
                <a:latin typeface="微软雅黑" pitchFamily="34" charset="-122"/>
                <a:ea typeface="微软雅黑" pitchFamily="34" charset="-122"/>
              </a:rPr>
              <a:t>实例说明：</a:t>
            </a:r>
            <a:r>
              <a:rPr lang="en-US" altLang="zh-CN" sz="2000" b="1" dirty="0">
                <a:solidFill>
                  <a:schemeClr val="accent1"/>
                </a:solidFill>
                <a:latin typeface="微软雅黑" pitchFamily="34" charset="-122"/>
                <a:ea typeface="微软雅黑" pitchFamily="34" charset="-122"/>
              </a:rPr>
              <a:t>Boston</a:t>
            </a:r>
            <a:r>
              <a:rPr lang="zh-CN" altLang="en-US" sz="2000" b="1" dirty="0">
                <a:solidFill>
                  <a:schemeClr val="accent1"/>
                </a:solidFill>
                <a:latin typeface="微软雅黑" pitchFamily="34" charset="-122"/>
                <a:ea typeface="微软雅黑" pitchFamily="34" charset="-122"/>
              </a:rPr>
              <a:t>房产数据集</a:t>
            </a:r>
            <a:endParaRPr lang="en-US" altLang="zh-CN" sz="2000" b="1" dirty="0">
              <a:solidFill>
                <a:schemeClr val="accent1"/>
              </a:solidFill>
              <a:latin typeface="微软雅黑" pitchFamily="34" charset="-122"/>
              <a:ea typeface="微软雅黑" pitchFamily="34" charset="-122"/>
            </a:endParaRPr>
          </a:p>
          <a:p>
            <a:r>
              <a:rPr lang="en-US" altLang="zh-CN" sz="2000" b="1" dirty="0">
                <a:solidFill>
                  <a:schemeClr val="accent1"/>
                </a:solidFill>
                <a:latin typeface="微软雅黑" pitchFamily="34" charset="-122"/>
                <a:ea typeface="微软雅黑" pitchFamily="34" charset="-122"/>
              </a:rPr>
              <a:t>Boston house prices dataset</a:t>
            </a:r>
            <a:endParaRPr lang="zh-CN" altLang="en-US" sz="2000" b="1" dirty="0">
              <a:solidFill>
                <a:schemeClr val="accent1"/>
              </a:solidFill>
              <a:latin typeface="微软雅黑" pitchFamily="34" charset="-122"/>
              <a:ea typeface="微软雅黑" pitchFamily="34" charset="-122"/>
            </a:endParaRPr>
          </a:p>
        </p:txBody>
      </p:sp>
      <p:sp>
        <p:nvSpPr>
          <p:cNvPr id="6" name="矩形 5"/>
          <p:cNvSpPr/>
          <p:nvPr/>
        </p:nvSpPr>
        <p:spPr>
          <a:xfrm>
            <a:off x="179512" y="1318362"/>
            <a:ext cx="8928992" cy="3539430"/>
          </a:xfrm>
          <a:prstGeom prst="rect">
            <a:avLst/>
          </a:prstGeom>
        </p:spPr>
        <p:txBody>
          <a:bodyPr wrap="square">
            <a:spAutoFit/>
          </a:bodyPr>
          <a:lstStyle/>
          <a:p>
            <a:pPr marL="285750" indent="-285750">
              <a:buFontTx/>
              <a:buChar char="-"/>
            </a:pPr>
            <a:r>
              <a:rPr lang="en-US" altLang="zh-CN" sz="1600" dirty="0" err="1">
                <a:latin typeface="Times New Roman" pitchFamily="18" charset="0"/>
                <a:cs typeface="Times New Roman" pitchFamily="18" charset="0"/>
              </a:rPr>
              <a:t>CRIM</a:t>
            </a:r>
            <a:r>
              <a:rPr lang="en-US" altLang="zh-CN" sz="1600" dirty="0">
                <a:latin typeface="Times New Roman" pitchFamily="18" charset="0"/>
                <a:cs typeface="Times New Roman" pitchFamily="18" charset="0"/>
              </a:rPr>
              <a:t>     per capita crime rate by town  </a:t>
            </a:r>
          </a:p>
          <a:p>
            <a:r>
              <a:rPr lang="en-US" altLang="zh-CN" sz="1600" dirty="0">
                <a:latin typeface="Times New Roman" pitchFamily="18" charset="0"/>
                <a:cs typeface="Times New Roman" pitchFamily="18" charset="0"/>
              </a:rPr>
              <a:t>                          	</a:t>
            </a:r>
            <a:r>
              <a:rPr lang="zh-CN" altLang="en-US" sz="1600" dirty="0"/>
              <a:t>地区人均犯罪率</a:t>
            </a:r>
            <a:endParaRPr lang="en-US" altLang="zh-CN" sz="1600" dirty="0">
              <a:latin typeface="Times New Roman" pitchFamily="18" charset="0"/>
              <a:cs typeface="Times New Roman" pitchFamily="18" charset="0"/>
            </a:endParaRPr>
          </a:p>
          <a:p>
            <a:pPr marL="285750" indent="-285750">
              <a:buFontTx/>
              <a:buChar char="-"/>
            </a:pPr>
            <a:r>
              <a:rPr lang="en-US" altLang="zh-CN" sz="1600" dirty="0">
                <a:latin typeface="Times New Roman" pitchFamily="18" charset="0"/>
                <a:cs typeface="Times New Roman" pitchFamily="18" charset="0"/>
              </a:rPr>
              <a:t>ZN          proportion of residential land zoned for lots over 25,000 </a:t>
            </a:r>
            <a:r>
              <a:rPr lang="en-US" altLang="zh-CN" sz="1600" dirty="0" err="1">
                <a:latin typeface="Times New Roman" pitchFamily="18" charset="0"/>
                <a:cs typeface="Times New Roman" pitchFamily="18" charset="0"/>
              </a:rPr>
              <a:t>sq.ft</a:t>
            </a:r>
            <a:r>
              <a:rPr lang="en-US" altLang="zh-CN" sz="1600" dirty="0">
                <a:latin typeface="Times New Roman" pitchFamily="18" charset="0"/>
                <a:cs typeface="Times New Roman" pitchFamily="18" charset="0"/>
              </a:rPr>
              <a:t>.</a:t>
            </a:r>
            <a:r>
              <a:rPr lang="zh-CN" altLang="en-US" sz="1600" dirty="0"/>
              <a:t> </a:t>
            </a:r>
            <a:endParaRPr lang="en-US" altLang="zh-CN" sz="1600" dirty="0"/>
          </a:p>
          <a:p>
            <a:r>
              <a:rPr lang="en-US" altLang="zh-CN" sz="1600" dirty="0"/>
              <a:t>                              	&gt;25000</a:t>
            </a:r>
            <a:r>
              <a:rPr lang="zh-CN" altLang="en-US" sz="1600" dirty="0"/>
              <a:t>英尺地块住宅用地比例</a:t>
            </a:r>
            <a:endParaRPr lang="en-US" altLang="zh-CN" sz="1600" dirty="0">
              <a:latin typeface="Times New Roman" pitchFamily="18" charset="0"/>
              <a:cs typeface="Times New Roman" pitchFamily="18" charset="0"/>
            </a:endParaRPr>
          </a:p>
          <a:p>
            <a:pPr marL="285750" indent="-285750">
              <a:buFontTx/>
              <a:buChar char="-"/>
            </a:pPr>
            <a:r>
              <a:rPr lang="en-US" altLang="zh-CN" sz="1600" dirty="0">
                <a:latin typeface="Times New Roman" pitchFamily="18" charset="0"/>
                <a:cs typeface="Times New Roman" pitchFamily="18" charset="0"/>
              </a:rPr>
              <a:t>INDUS    proportion of non-retail business acres per town</a:t>
            </a:r>
          </a:p>
          <a:p>
            <a:r>
              <a:rPr lang="en-US" altLang="zh-CN" sz="1600" dirty="0">
                <a:latin typeface="Times New Roman" pitchFamily="18" charset="0"/>
                <a:cs typeface="Times New Roman" pitchFamily="18" charset="0"/>
              </a:rPr>
              <a:t>                            	</a:t>
            </a:r>
            <a:r>
              <a:rPr lang="zh-CN" altLang="en-US" sz="1600" dirty="0">
                <a:latin typeface="Times New Roman" pitchFamily="18" charset="0"/>
                <a:cs typeface="Times New Roman" pitchFamily="18" charset="0"/>
              </a:rPr>
              <a:t>非零售商业用地比例</a:t>
            </a:r>
            <a:endParaRPr lang="en-US" altLang="zh-CN" sz="1600" dirty="0">
              <a:latin typeface="Times New Roman" pitchFamily="18" charset="0"/>
              <a:cs typeface="Times New Roman" pitchFamily="18" charset="0"/>
            </a:endParaRPr>
          </a:p>
          <a:p>
            <a:pPr marL="285750" indent="-285750">
              <a:buFontTx/>
              <a:buChar char="-"/>
            </a:pPr>
            <a:r>
              <a:rPr lang="en-US" altLang="zh-CN" sz="1600" dirty="0">
                <a:latin typeface="Times New Roman" pitchFamily="18" charset="0"/>
                <a:cs typeface="Times New Roman" pitchFamily="18" charset="0"/>
              </a:rPr>
              <a:t>CHAS     Charles River dummy variable (= 1 if tract bounds river; 0 otherwise)</a:t>
            </a:r>
          </a:p>
          <a:p>
            <a:r>
              <a:rPr lang="en-US" altLang="zh-CN" sz="1600" dirty="0">
                <a:latin typeface="Times New Roman" pitchFamily="18" charset="0"/>
                <a:cs typeface="Times New Roman" pitchFamily="18" charset="0"/>
              </a:rPr>
              <a:t>                           	</a:t>
            </a:r>
            <a:r>
              <a:rPr lang="zh-CN" altLang="en-US" sz="1600" dirty="0"/>
              <a:t>查尔斯河虚拟变量（地区边界是河，值取</a:t>
            </a:r>
            <a:r>
              <a:rPr lang="en-US" altLang="zh-CN" sz="1600" dirty="0"/>
              <a:t>1</a:t>
            </a:r>
            <a:r>
              <a:rPr lang="zh-CN" altLang="en-US" sz="1600" dirty="0"/>
              <a:t>，否则为</a:t>
            </a:r>
            <a:r>
              <a:rPr lang="en-US" altLang="zh-CN" sz="1600" dirty="0"/>
              <a:t>0</a:t>
            </a:r>
            <a:r>
              <a:rPr lang="zh-CN" altLang="en-US" sz="1600" dirty="0"/>
              <a:t>）</a:t>
            </a:r>
            <a:r>
              <a:rPr lang="en-US" altLang="zh-CN" sz="1600" dirty="0">
                <a:latin typeface="Times New Roman" pitchFamily="18" charset="0"/>
                <a:cs typeface="Times New Roman" pitchFamily="18" charset="0"/>
              </a:rPr>
              <a:t>        </a:t>
            </a:r>
          </a:p>
          <a:p>
            <a:pPr marL="285750" indent="-285750">
              <a:buFontTx/>
              <a:buChar char="-"/>
            </a:pPr>
            <a:r>
              <a:rPr lang="en-US" altLang="zh-CN" sz="1600" dirty="0" err="1">
                <a:latin typeface="Times New Roman" pitchFamily="18" charset="0"/>
                <a:cs typeface="Times New Roman" pitchFamily="18" charset="0"/>
              </a:rPr>
              <a:t>NOX</a:t>
            </a:r>
            <a:r>
              <a:rPr lang="en-US" altLang="zh-CN" sz="1600" dirty="0">
                <a:latin typeface="Times New Roman" pitchFamily="18" charset="0"/>
                <a:cs typeface="Times New Roman" pitchFamily="18" charset="0"/>
              </a:rPr>
              <a:t>      nitric oxides concentration (parts per 10 million)  </a:t>
            </a:r>
          </a:p>
          <a:p>
            <a:r>
              <a:rPr lang="en-US" altLang="zh-CN" sz="1600" dirty="0">
                <a:latin typeface="Times New Roman" pitchFamily="18" charset="0"/>
                <a:cs typeface="Times New Roman" pitchFamily="18" charset="0"/>
              </a:rPr>
              <a:t>		</a:t>
            </a:r>
            <a:r>
              <a:rPr lang="zh-CN" altLang="en-US" sz="1600" dirty="0"/>
              <a:t>一氧化氮浓度（每一千万）</a:t>
            </a:r>
            <a:endParaRPr lang="en-US" altLang="zh-CN" sz="1600" dirty="0">
              <a:latin typeface="Times New Roman" pitchFamily="18" charset="0"/>
              <a:cs typeface="Times New Roman" pitchFamily="18" charset="0"/>
            </a:endParaRPr>
          </a:p>
          <a:p>
            <a:pPr marL="285750" indent="-285750">
              <a:buFontTx/>
              <a:buChar char="-"/>
            </a:pPr>
            <a:r>
              <a:rPr lang="en-US" altLang="zh-CN" sz="1600" dirty="0" err="1">
                <a:latin typeface="Times New Roman" pitchFamily="18" charset="0"/>
                <a:cs typeface="Times New Roman" pitchFamily="18" charset="0"/>
              </a:rPr>
              <a:t>RM</a:t>
            </a:r>
            <a:r>
              <a:rPr lang="en-US" altLang="zh-CN" sz="1600" dirty="0">
                <a:latin typeface="Times New Roman" pitchFamily="18" charset="0"/>
                <a:cs typeface="Times New Roman" pitchFamily="18" charset="0"/>
              </a:rPr>
              <a:t>        average number of rooms per dwelling   </a:t>
            </a:r>
          </a:p>
          <a:p>
            <a:r>
              <a:rPr lang="en-US" altLang="zh-CN" sz="1600" dirty="0">
                <a:latin typeface="Times New Roman" pitchFamily="18" charset="0"/>
                <a:cs typeface="Times New Roman" pitchFamily="18" charset="0"/>
              </a:rPr>
              <a:t>		</a:t>
            </a:r>
            <a:r>
              <a:rPr lang="zh-CN" altLang="en-US" sz="1600" dirty="0"/>
              <a:t>每套住宅平均房间数</a:t>
            </a:r>
            <a:endParaRPr lang="en-US" altLang="zh-CN" sz="1600" dirty="0">
              <a:latin typeface="Times New Roman" pitchFamily="18" charset="0"/>
              <a:cs typeface="Times New Roman" pitchFamily="18" charset="0"/>
            </a:endParaRPr>
          </a:p>
          <a:p>
            <a:pPr marL="285750" indent="-285750">
              <a:buFontTx/>
              <a:buChar char="-"/>
            </a:pPr>
            <a:r>
              <a:rPr lang="en-US" altLang="zh-CN" sz="1600" dirty="0">
                <a:latin typeface="Times New Roman" pitchFamily="18" charset="0"/>
                <a:cs typeface="Times New Roman" pitchFamily="18" charset="0"/>
              </a:rPr>
              <a:t>AGE      proportion of owner-occupied units built prior to 1940 </a:t>
            </a:r>
          </a:p>
          <a:p>
            <a:r>
              <a:rPr lang="en-US" altLang="zh-CN" sz="1600" dirty="0">
                <a:latin typeface="Times New Roman" pitchFamily="18" charset="0"/>
                <a:cs typeface="Times New Roman" pitchFamily="18" charset="0"/>
              </a:rPr>
              <a:t>                      	</a:t>
            </a:r>
            <a:r>
              <a:rPr lang="en-US" altLang="zh-CN" sz="1600" dirty="0"/>
              <a:t>1940</a:t>
            </a:r>
            <a:r>
              <a:rPr lang="zh-CN" altLang="en-US" sz="1600" dirty="0"/>
              <a:t>年前建成的自用房的比例</a:t>
            </a:r>
            <a:endParaRPr lang="en-US" altLang="zh-CN" sz="1600" dirty="0">
              <a:latin typeface="Times New Roman" pitchFamily="18" charset="0"/>
              <a:cs typeface="Times New Roman" pitchFamily="18" charset="0"/>
            </a:endParaRPr>
          </a:p>
        </p:txBody>
      </p:sp>
    </p:spTree>
    <p:extLst>
      <p:ext uri="{BB962C8B-B14F-4D97-AF65-F5344CB8AC3E}">
        <p14:creationId xmlns:p14="http://schemas.microsoft.com/office/powerpoint/2010/main" val="334156832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79512" y="724841"/>
            <a:ext cx="4968552" cy="615553"/>
          </a:xfrm>
          <a:prstGeom prst="rect">
            <a:avLst/>
          </a:prstGeom>
          <a:noFill/>
        </p:spPr>
        <p:txBody>
          <a:bodyPr wrap="square" lIns="0" tIns="0" rIns="0" bIns="0" rtlCol="0">
            <a:spAutoFit/>
          </a:bodyPr>
          <a:lstStyle/>
          <a:p>
            <a:r>
              <a:rPr lang="zh-CN" altLang="en-US" sz="2000" b="1" dirty="0">
                <a:solidFill>
                  <a:schemeClr val="accent1"/>
                </a:solidFill>
                <a:latin typeface="微软雅黑" pitchFamily="34" charset="-122"/>
                <a:ea typeface="微软雅黑" pitchFamily="34" charset="-122"/>
              </a:rPr>
              <a:t>实例说明：</a:t>
            </a:r>
            <a:r>
              <a:rPr lang="en-US" altLang="zh-CN" sz="2000" b="1" dirty="0">
                <a:solidFill>
                  <a:schemeClr val="accent1"/>
                </a:solidFill>
                <a:latin typeface="微软雅黑" pitchFamily="34" charset="-122"/>
                <a:ea typeface="微软雅黑" pitchFamily="34" charset="-122"/>
              </a:rPr>
              <a:t>Boston</a:t>
            </a:r>
            <a:r>
              <a:rPr lang="zh-CN" altLang="en-US" sz="2000" b="1" dirty="0">
                <a:solidFill>
                  <a:schemeClr val="accent1"/>
                </a:solidFill>
                <a:latin typeface="微软雅黑" pitchFamily="34" charset="-122"/>
                <a:ea typeface="微软雅黑" pitchFamily="34" charset="-122"/>
              </a:rPr>
              <a:t>房产数据集</a:t>
            </a:r>
            <a:endParaRPr lang="en-US" altLang="zh-CN" sz="2000" b="1" dirty="0">
              <a:solidFill>
                <a:schemeClr val="accent1"/>
              </a:solidFill>
              <a:latin typeface="微软雅黑" pitchFamily="34" charset="-122"/>
              <a:ea typeface="微软雅黑" pitchFamily="34" charset="-122"/>
            </a:endParaRPr>
          </a:p>
          <a:p>
            <a:r>
              <a:rPr lang="en-US" altLang="zh-CN" sz="2000" b="1" dirty="0">
                <a:noFill/>
                <a:effectLst>
                  <a:outerShdw blurRad="50800" dist="50800" dir="5400000" algn="ctr" rotWithShape="0">
                    <a:schemeClr val="accent4"/>
                  </a:outerShdw>
                </a:effectLst>
                <a:latin typeface="微软雅黑" pitchFamily="34" charset="-122"/>
                <a:ea typeface="微软雅黑" pitchFamily="34" charset="-122"/>
                <a:hlinkClick r:id="rId2" action="ppaction://hlinkfile"/>
              </a:rPr>
              <a:t>Boston house prices dataset</a:t>
            </a:r>
            <a:endParaRPr lang="zh-CN" altLang="en-US" sz="2000" b="1" dirty="0">
              <a:noFill/>
              <a:effectLst>
                <a:outerShdw blurRad="50800" dist="50800" dir="5400000" algn="ctr" rotWithShape="0">
                  <a:schemeClr val="accent4"/>
                </a:outerShdw>
              </a:effectLst>
              <a:latin typeface="微软雅黑" pitchFamily="34" charset="-122"/>
              <a:ea typeface="微软雅黑" pitchFamily="34" charset="-122"/>
            </a:endParaRPr>
          </a:p>
        </p:txBody>
      </p:sp>
      <p:sp>
        <p:nvSpPr>
          <p:cNvPr id="6" name="矩形 5"/>
          <p:cNvSpPr/>
          <p:nvPr/>
        </p:nvSpPr>
        <p:spPr>
          <a:xfrm>
            <a:off x="179512" y="1340394"/>
            <a:ext cx="8928992" cy="3539430"/>
          </a:xfrm>
          <a:prstGeom prst="rect">
            <a:avLst/>
          </a:prstGeom>
        </p:spPr>
        <p:txBody>
          <a:bodyPr wrap="square">
            <a:spAutoFit/>
          </a:bodyPr>
          <a:lstStyle/>
          <a:p>
            <a:pPr marL="285750" indent="-285750">
              <a:buFontTx/>
              <a:buChar char="-"/>
            </a:pPr>
            <a:r>
              <a:rPr lang="en-US" altLang="zh-CN" sz="1600" dirty="0">
                <a:latin typeface="Times New Roman" pitchFamily="18" charset="0"/>
                <a:cs typeface="Times New Roman" pitchFamily="18" charset="0"/>
              </a:rPr>
              <a:t>DIS      	weighted distances to five Boston employment </a:t>
            </a:r>
            <a:r>
              <a:rPr lang="en-US" altLang="zh-CN" sz="1600" dirty="0" err="1">
                <a:latin typeface="Times New Roman" pitchFamily="18" charset="0"/>
                <a:cs typeface="Times New Roman" pitchFamily="18" charset="0"/>
              </a:rPr>
              <a:t>centres</a:t>
            </a:r>
            <a:endParaRPr lang="en-US" altLang="zh-CN" sz="1600" dirty="0">
              <a:latin typeface="Times New Roman" pitchFamily="18" charset="0"/>
              <a:cs typeface="Times New Roman" pitchFamily="18" charset="0"/>
            </a:endParaRPr>
          </a:p>
          <a:p>
            <a:r>
              <a:rPr lang="en-US" altLang="zh-CN" sz="1600" dirty="0">
                <a:latin typeface="Times New Roman" pitchFamily="18" charset="0"/>
                <a:cs typeface="Times New Roman" pitchFamily="18" charset="0"/>
              </a:rPr>
              <a:t>			</a:t>
            </a:r>
            <a:r>
              <a:rPr lang="zh-CN" altLang="en-US" sz="1600" dirty="0"/>
              <a:t>与五个波士顿就业中心区的加权距离</a:t>
            </a:r>
            <a:endParaRPr lang="en-US" altLang="zh-CN" sz="1600" dirty="0">
              <a:latin typeface="Times New Roman" pitchFamily="18" charset="0"/>
              <a:cs typeface="Times New Roman" pitchFamily="18" charset="0"/>
            </a:endParaRPr>
          </a:p>
          <a:p>
            <a:pPr marL="285750" indent="-285750">
              <a:buFontTx/>
              <a:buChar char="-"/>
            </a:pPr>
            <a:r>
              <a:rPr lang="en-US" altLang="zh-CN" sz="1600" dirty="0">
                <a:latin typeface="Times New Roman" pitchFamily="18" charset="0"/>
                <a:cs typeface="Times New Roman" pitchFamily="18" charset="0"/>
              </a:rPr>
              <a:t>RAD           	index of accessibility to radial highways  </a:t>
            </a:r>
          </a:p>
          <a:p>
            <a:r>
              <a:rPr lang="en-US" altLang="zh-CN" sz="1600" dirty="0">
                <a:latin typeface="Times New Roman" pitchFamily="18" charset="0"/>
                <a:cs typeface="Times New Roman" pitchFamily="18" charset="0"/>
              </a:rPr>
              <a:t>			</a:t>
            </a:r>
            <a:r>
              <a:rPr lang="zh-CN" altLang="en-US" sz="1600" dirty="0">
                <a:latin typeface="Times New Roman" pitchFamily="18" charset="0"/>
                <a:cs typeface="Times New Roman" pitchFamily="18" charset="0"/>
              </a:rPr>
              <a:t>放射状</a:t>
            </a:r>
            <a:r>
              <a:rPr lang="zh-CN" altLang="en-US" sz="1600" dirty="0"/>
              <a:t>公路的可达性指数</a:t>
            </a:r>
            <a:endParaRPr lang="en-US" altLang="zh-CN" sz="1600" dirty="0">
              <a:latin typeface="Times New Roman" pitchFamily="18" charset="0"/>
              <a:cs typeface="Times New Roman" pitchFamily="18" charset="0"/>
            </a:endParaRPr>
          </a:p>
          <a:p>
            <a:pPr marL="285750" indent="-285750">
              <a:buFontTx/>
              <a:buChar char="-"/>
            </a:pPr>
            <a:r>
              <a:rPr lang="en-US" altLang="zh-CN" sz="1600" dirty="0">
                <a:latin typeface="Times New Roman" pitchFamily="18" charset="0"/>
                <a:cs typeface="Times New Roman" pitchFamily="18" charset="0"/>
              </a:rPr>
              <a:t>TAX           	full-value property-tax rate per $10,000 </a:t>
            </a:r>
          </a:p>
          <a:p>
            <a:r>
              <a:rPr lang="en-US" altLang="zh-CN" sz="1600" dirty="0">
                <a:latin typeface="Times New Roman" pitchFamily="18" charset="0"/>
                <a:cs typeface="Times New Roman" pitchFamily="18" charset="0"/>
              </a:rPr>
              <a:t>			</a:t>
            </a:r>
            <a:r>
              <a:rPr lang="zh-CN" altLang="en-US" sz="1600" dirty="0"/>
              <a:t>财产税率</a:t>
            </a:r>
            <a:endParaRPr lang="en-US" altLang="zh-CN" sz="1600" dirty="0">
              <a:latin typeface="Times New Roman" pitchFamily="18" charset="0"/>
              <a:cs typeface="Times New Roman" pitchFamily="18" charset="0"/>
            </a:endParaRPr>
          </a:p>
          <a:p>
            <a:pPr marL="285750" indent="-285750">
              <a:buFontTx/>
              <a:buChar char="-"/>
            </a:pPr>
            <a:r>
              <a:rPr lang="en-US" altLang="zh-CN" sz="1600" dirty="0" err="1">
                <a:latin typeface="Times New Roman" pitchFamily="18" charset="0"/>
                <a:cs typeface="Times New Roman" pitchFamily="18" charset="0"/>
              </a:rPr>
              <a:t>PTRATIO</a:t>
            </a:r>
            <a:r>
              <a:rPr lang="en-US" altLang="zh-CN" sz="1600" dirty="0">
                <a:latin typeface="Times New Roman" pitchFamily="18" charset="0"/>
                <a:cs typeface="Times New Roman" pitchFamily="18" charset="0"/>
              </a:rPr>
              <a:t>  	pupil-teacher ratio by town   </a:t>
            </a:r>
          </a:p>
          <a:p>
            <a:r>
              <a:rPr lang="en-US" altLang="zh-CN" sz="1600" dirty="0">
                <a:latin typeface="Times New Roman" pitchFamily="18" charset="0"/>
                <a:cs typeface="Times New Roman" pitchFamily="18" charset="0"/>
              </a:rPr>
              <a:t>			</a:t>
            </a:r>
            <a:r>
              <a:rPr lang="zh-CN" altLang="en-US" sz="1600" dirty="0"/>
              <a:t>生师比</a:t>
            </a:r>
            <a:endParaRPr lang="en-US" altLang="zh-CN" sz="1600" dirty="0">
              <a:latin typeface="Times New Roman" pitchFamily="18" charset="0"/>
              <a:cs typeface="Times New Roman" pitchFamily="18" charset="0"/>
            </a:endParaRPr>
          </a:p>
          <a:p>
            <a:pPr marL="285750" indent="-285750">
              <a:buFontTx/>
              <a:buChar char="-"/>
            </a:pPr>
            <a:r>
              <a:rPr lang="en-US" altLang="zh-CN" sz="1600" dirty="0">
                <a:latin typeface="Times New Roman" pitchFamily="18" charset="0"/>
                <a:cs typeface="Times New Roman" pitchFamily="18" charset="0"/>
              </a:rPr>
              <a:t>B                	1000(</a:t>
            </a:r>
            <a:r>
              <a:rPr lang="en-US" altLang="zh-CN" sz="1600" dirty="0" err="1">
                <a:latin typeface="Times New Roman" pitchFamily="18" charset="0"/>
                <a:cs typeface="Times New Roman" pitchFamily="18" charset="0"/>
              </a:rPr>
              <a:t>B</a:t>
            </a:r>
            <a:r>
              <a:rPr lang="en-US" altLang="zh-CN" sz="1600" baseline="-25000" dirty="0" err="1">
                <a:latin typeface="Times New Roman" pitchFamily="18" charset="0"/>
                <a:cs typeface="Times New Roman" pitchFamily="18" charset="0"/>
              </a:rPr>
              <a:t>k</a:t>
            </a:r>
            <a:r>
              <a:rPr lang="en-US" altLang="zh-CN" sz="1600" dirty="0">
                <a:latin typeface="Times New Roman" pitchFamily="18" charset="0"/>
                <a:cs typeface="Times New Roman" pitchFamily="18" charset="0"/>
              </a:rPr>
              <a:t> - 0.63)</a:t>
            </a:r>
            <a:r>
              <a:rPr lang="en-US" altLang="zh-CN" sz="1600" baseline="30000" dirty="0">
                <a:latin typeface="Times New Roman" pitchFamily="18" charset="0"/>
                <a:cs typeface="Times New Roman" pitchFamily="18" charset="0"/>
              </a:rPr>
              <a:t>2</a:t>
            </a:r>
            <a:r>
              <a:rPr lang="en-US" altLang="zh-CN" sz="1600" dirty="0">
                <a:latin typeface="Times New Roman" pitchFamily="18" charset="0"/>
                <a:cs typeface="Times New Roman" pitchFamily="18" charset="0"/>
              </a:rPr>
              <a:t> where </a:t>
            </a:r>
            <a:r>
              <a:rPr lang="en-US" altLang="zh-CN" sz="1600" dirty="0" err="1">
                <a:latin typeface="Times New Roman" pitchFamily="18" charset="0"/>
                <a:cs typeface="Times New Roman" pitchFamily="18" charset="0"/>
              </a:rPr>
              <a:t>B</a:t>
            </a:r>
            <a:r>
              <a:rPr lang="en-US" altLang="zh-CN" sz="1600" baseline="-25000" dirty="0" err="1">
                <a:latin typeface="Times New Roman" pitchFamily="18" charset="0"/>
                <a:cs typeface="Times New Roman" pitchFamily="18" charset="0"/>
              </a:rPr>
              <a:t>k</a:t>
            </a:r>
            <a:r>
              <a:rPr lang="en-US" altLang="zh-CN" sz="1600" dirty="0">
                <a:latin typeface="Times New Roman" pitchFamily="18" charset="0"/>
                <a:cs typeface="Times New Roman" pitchFamily="18" charset="0"/>
              </a:rPr>
              <a:t> is the proportion of blacks by town    </a:t>
            </a:r>
          </a:p>
          <a:p>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B</a:t>
            </a:r>
            <a:r>
              <a:rPr lang="en-US" altLang="zh-CN" sz="1600" baseline="-25000" dirty="0" err="1">
                <a:latin typeface="Times New Roman" pitchFamily="18" charset="0"/>
                <a:cs typeface="Times New Roman" pitchFamily="18" charset="0"/>
              </a:rPr>
              <a:t>k</a:t>
            </a:r>
            <a:r>
              <a:rPr lang="zh-CN" altLang="en-US" sz="1600" dirty="0">
                <a:latin typeface="Times New Roman" pitchFamily="18" charset="0"/>
                <a:cs typeface="Times New Roman" pitchFamily="18" charset="0"/>
              </a:rPr>
              <a:t>为黑人比例</a:t>
            </a:r>
          </a:p>
          <a:p>
            <a:pPr marL="285750" indent="-285750">
              <a:buFontTx/>
              <a:buChar char="-"/>
            </a:pPr>
            <a:r>
              <a:rPr lang="en-US" altLang="zh-CN" sz="1600" dirty="0" err="1">
                <a:latin typeface="Times New Roman" pitchFamily="18" charset="0"/>
                <a:cs typeface="Times New Roman" pitchFamily="18" charset="0"/>
              </a:rPr>
              <a:t>LSTAT</a:t>
            </a:r>
            <a:r>
              <a:rPr lang="en-US" altLang="zh-CN" sz="1600" dirty="0">
                <a:latin typeface="Times New Roman" pitchFamily="18" charset="0"/>
                <a:cs typeface="Times New Roman" pitchFamily="18" charset="0"/>
              </a:rPr>
              <a:t>       	% lower status of the population   </a:t>
            </a:r>
          </a:p>
          <a:p>
            <a:r>
              <a:rPr lang="en-US" altLang="zh-CN" sz="1600" dirty="0">
                <a:latin typeface="Times New Roman" pitchFamily="18" charset="0"/>
                <a:cs typeface="Times New Roman" pitchFamily="18" charset="0"/>
              </a:rPr>
              <a:t>			</a:t>
            </a:r>
            <a:r>
              <a:rPr lang="zh-CN" altLang="en-US" sz="1600" dirty="0"/>
              <a:t>低地位人口比例</a:t>
            </a:r>
            <a:endParaRPr lang="en-US" altLang="zh-CN" sz="1600" dirty="0">
              <a:latin typeface="Times New Roman" pitchFamily="18" charset="0"/>
              <a:cs typeface="Times New Roman" pitchFamily="18" charset="0"/>
            </a:endParaRPr>
          </a:p>
          <a:p>
            <a:pPr marL="285750" indent="-285750">
              <a:buFontTx/>
              <a:buChar char="-"/>
            </a:pPr>
            <a:r>
              <a:rPr lang="en-US" altLang="zh-CN" sz="1600" dirty="0" err="1">
                <a:latin typeface="Times New Roman" pitchFamily="18" charset="0"/>
                <a:cs typeface="Times New Roman" pitchFamily="18" charset="0"/>
              </a:rPr>
              <a:t>MEDV</a:t>
            </a:r>
            <a:r>
              <a:rPr lang="en-US" altLang="zh-CN" sz="1600" dirty="0">
                <a:latin typeface="Times New Roman" pitchFamily="18" charset="0"/>
                <a:cs typeface="Times New Roman" pitchFamily="18" charset="0"/>
              </a:rPr>
              <a:t>       	Median value of owner-occupied homes in $</a:t>
            </a:r>
            <a:r>
              <a:rPr lang="en-US" altLang="zh-CN" sz="1600" dirty="0" err="1">
                <a:latin typeface="Times New Roman" pitchFamily="18" charset="0"/>
                <a:cs typeface="Times New Roman" pitchFamily="18" charset="0"/>
              </a:rPr>
              <a:t>1000's</a:t>
            </a:r>
            <a:r>
              <a:rPr lang="en-US" altLang="zh-CN" sz="1600" dirty="0">
                <a:latin typeface="Times New Roman" pitchFamily="18" charset="0"/>
                <a:cs typeface="Times New Roman" pitchFamily="18" charset="0"/>
              </a:rPr>
              <a:t>   </a:t>
            </a:r>
          </a:p>
          <a:p>
            <a:r>
              <a:rPr lang="en-US" altLang="zh-CN" sz="1600" dirty="0">
                <a:latin typeface="Times New Roman" pitchFamily="18" charset="0"/>
                <a:cs typeface="Times New Roman" pitchFamily="18" charset="0"/>
              </a:rPr>
              <a:t>			</a:t>
            </a:r>
            <a:r>
              <a:rPr lang="zh-CN" altLang="en-US" sz="1600" dirty="0"/>
              <a:t>自住房平均房价，以千美元计</a:t>
            </a:r>
            <a:endParaRPr lang="en-US" altLang="zh-CN" sz="1600" dirty="0">
              <a:latin typeface="Times New Roman" pitchFamily="18" charset="0"/>
              <a:cs typeface="Times New Roman" pitchFamily="18" charset="0"/>
            </a:endParaRPr>
          </a:p>
        </p:txBody>
      </p:sp>
    </p:spTree>
    <p:extLst>
      <p:ext uri="{BB962C8B-B14F-4D97-AF65-F5344CB8AC3E}">
        <p14:creationId xmlns:p14="http://schemas.microsoft.com/office/powerpoint/2010/main" val="51858147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p:cNvPicPr>
            <a:picLocks noChangeAspect="1" noChangeArrowheads="1"/>
          </p:cNvPicPr>
          <p:nvPr/>
        </p:nvPicPr>
        <p:blipFill>
          <a:blip r:embed="rId2">
            <a:extLst>
              <a:ext uri="{28A0092B-C50C-407E-A947-70E740481C1C}">
                <a14:useLocalDpi xmlns:a14="http://schemas.microsoft.com/office/drawing/2010/main" val="0"/>
              </a:ext>
            </a:extLst>
          </a:blip>
          <a:srcRect t="31339" b="14542"/>
          <a:stretch>
            <a:fillRect/>
          </a:stretch>
        </p:blipFill>
        <p:spPr bwMode="auto">
          <a:xfrm>
            <a:off x="173205" y="1131590"/>
            <a:ext cx="8784976" cy="391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0800394"/>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1131590"/>
            <a:ext cx="8496944" cy="463588"/>
          </a:xfrm>
          <a:prstGeom prst="rect">
            <a:avLst/>
          </a:prstGeom>
        </p:spPr>
        <p:txBody>
          <a:bodyPr wrap="square">
            <a:spAutoFit/>
          </a:bodyPr>
          <a:lstStyle/>
          <a:p>
            <a:pPr>
              <a:lnSpc>
                <a:spcPct val="150000"/>
              </a:lnSpc>
            </a:pPr>
            <a:r>
              <a:rPr lang="en-US" altLang="zh-CN" dirty="0"/>
              <a:t>1. </a:t>
            </a:r>
            <a:r>
              <a:rPr lang="zh-CN" altLang="en-US" dirty="0"/>
              <a:t>如何解释？</a:t>
            </a:r>
            <a:endParaRPr lang="en-US" altLang="zh-CN" dirty="0"/>
          </a:p>
        </p:txBody>
      </p:sp>
      <p:sp>
        <p:nvSpPr>
          <p:cNvPr id="4" name="矩形 3"/>
          <p:cNvSpPr/>
          <p:nvPr/>
        </p:nvSpPr>
        <p:spPr>
          <a:xfrm>
            <a:off x="-8792" y="555526"/>
            <a:ext cx="2492560"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决策树模型的解释</a:t>
            </a:r>
          </a:p>
        </p:txBody>
      </p:sp>
      <p:sp>
        <p:nvSpPr>
          <p:cNvPr id="2" name="矩形 1"/>
          <p:cNvSpPr/>
          <p:nvPr/>
        </p:nvSpPr>
        <p:spPr>
          <a:xfrm>
            <a:off x="4806282" y="2159517"/>
            <a:ext cx="4067944" cy="2585323"/>
          </a:xfrm>
          <a:prstGeom prst="rect">
            <a:avLst/>
          </a:prstGeom>
        </p:spPr>
        <p:txBody>
          <a:bodyPr wrap="square">
            <a:spAutoFit/>
          </a:bodyPr>
          <a:lstStyle/>
          <a:p>
            <a:pPr>
              <a:lnSpc>
                <a:spcPct val="150000"/>
              </a:lnSpc>
            </a:pPr>
            <a:r>
              <a:rPr lang="zh-CN" altLang="en-US" b="1" dirty="0"/>
              <a:t>解释</a:t>
            </a:r>
            <a:r>
              <a:rPr lang="zh-CN" altLang="en-US" dirty="0"/>
              <a:t>：在第</a:t>
            </a:r>
            <a:r>
              <a:rPr lang="en-US" altLang="zh-CN" dirty="0"/>
              <a:t>105</a:t>
            </a:r>
            <a:r>
              <a:rPr lang="zh-CN" altLang="en-US" dirty="0"/>
              <a:t>天之前的天数中，自行车的预测数量大约是</a:t>
            </a:r>
            <a:r>
              <a:rPr lang="en-US" altLang="zh-CN" dirty="0"/>
              <a:t>1800</a:t>
            </a:r>
            <a:r>
              <a:rPr lang="zh-CN" altLang="en-US" dirty="0"/>
              <a:t>；在第</a:t>
            </a:r>
            <a:r>
              <a:rPr lang="en-US" altLang="zh-CN" dirty="0"/>
              <a:t>106</a:t>
            </a:r>
            <a:r>
              <a:rPr lang="zh-CN" altLang="en-US" dirty="0"/>
              <a:t>到第</a:t>
            </a:r>
            <a:r>
              <a:rPr lang="en-US" altLang="zh-CN" dirty="0"/>
              <a:t>434</a:t>
            </a:r>
            <a:r>
              <a:rPr lang="zh-CN" altLang="en-US" dirty="0"/>
              <a:t>天之间，大约</a:t>
            </a:r>
            <a:r>
              <a:rPr lang="en-US" altLang="zh-CN" dirty="0"/>
              <a:t>3900</a:t>
            </a:r>
            <a:r>
              <a:rPr lang="zh-CN" altLang="en-US" dirty="0"/>
              <a:t>。对于第</a:t>
            </a:r>
            <a:r>
              <a:rPr lang="en-US" altLang="zh-CN" dirty="0"/>
              <a:t>434</a:t>
            </a:r>
            <a:r>
              <a:rPr lang="zh-CN" altLang="en-US" dirty="0"/>
              <a:t>天之后的天数，如果温度低于</a:t>
            </a:r>
            <a:r>
              <a:rPr lang="en-US" altLang="zh-CN" dirty="0"/>
              <a:t>11.662</a:t>
            </a:r>
            <a:r>
              <a:rPr lang="zh-CN" altLang="en-US" dirty="0"/>
              <a:t>，则预测值为</a:t>
            </a:r>
            <a:r>
              <a:rPr lang="en-US" altLang="zh-CN" dirty="0"/>
              <a:t>4600</a:t>
            </a:r>
            <a:r>
              <a:rPr lang="zh-CN" altLang="en-US" dirty="0"/>
              <a:t>；如果温度高于</a:t>
            </a:r>
            <a:r>
              <a:rPr lang="en-US" altLang="zh-CN" dirty="0"/>
              <a:t>11.662</a:t>
            </a:r>
            <a:r>
              <a:rPr lang="zh-CN" altLang="en-US" dirty="0"/>
              <a:t>，则预测值是</a:t>
            </a:r>
            <a:r>
              <a:rPr lang="en-US" altLang="zh-CN" dirty="0"/>
              <a:t>6600</a:t>
            </a:r>
            <a:r>
              <a:rPr lang="zh-CN" altLang="en-US" dirty="0"/>
              <a:t>。</a:t>
            </a:r>
            <a:endParaRPr lang="en-US" altLang="zh-CN"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59" y="1918343"/>
            <a:ext cx="4237626" cy="306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890848" y="1203598"/>
            <a:ext cx="6893112" cy="646331"/>
          </a:xfrm>
          <a:prstGeom prst="rect">
            <a:avLst/>
          </a:prstGeom>
        </p:spPr>
        <p:txBody>
          <a:bodyPr wrap="square">
            <a:spAutoFit/>
          </a:bodyPr>
          <a:lstStyle/>
          <a:p>
            <a:pPr lvl="0"/>
            <a:r>
              <a:rPr lang="zh-CN" altLang="en-US" dirty="0">
                <a:solidFill>
                  <a:prstClr val="black"/>
                </a:solidFill>
              </a:rPr>
              <a:t>从根节点开始，根据边的判断，转到下一个子集，直到走到叶节点，得到结果。所有的边都由</a:t>
            </a:r>
            <a:r>
              <a:rPr lang="en-US" altLang="zh-CN" dirty="0">
                <a:solidFill>
                  <a:prstClr val="black"/>
                </a:solidFill>
              </a:rPr>
              <a:t>AND</a:t>
            </a:r>
            <a:r>
              <a:rPr lang="zh-CN" altLang="en-US" dirty="0">
                <a:solidFill>
                  <a:prstClr val="black"/>
                </a:solidFill>
              </a:rPr>
              <a:t>连接。</a:t>
            </a:r>
          </a:p>
        </p:txBody>
      </p:sp>
    </p:spTree>
    <p:extLst>
      <p:ext uri="{BB962C8B-B14F-4D97-AF65-F5344CB8AC3E}">
        <p14:creationId xmlns:p14="http://schemas.microsoft.com/office/powerpoint/2010/main" val="1479621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1131590"/>
            <a:ext cx="8496944" cy="1754326"/>
          </a:xfrm>
          <a:prstGeom prst="rect">
            <a:avLst/>
          </a:prstGeom>
        </p:spPr>
        <p:txBody>
          <a:bodyPr wrap="square">
            <a:spAutoFit/>
          </a:bodyPr>
          <a:lstStyle/>
          <a:p>
            <a:pPr>
              <a:lnSpc>
                <a:spcPct val="150000"/>
              </a:lnSpc>
            </a:pPr>
            <a:r>
              <a:rPr lang="en-US" altLang="zh-CN" dirty="0"/>
              <a:t>2. </a:t>
            </a:r>
            <a:r>
              <a:rPr lang="zh-CN" altLang="en-US" dirty="0"/>
              <a:t>解释的方法？</a:t>
            </a:r>
            <a:endParaRPr lang="en-US" altLang="zh-CN" dirty="0"/>
          </a:p>
          <a:p>
            <a:pPr>
              <a:lnSpc>
                <a:spcPct val="150000"/>
              </a:lnSpc>
            </a:pPr>
            <a:r>
              <a:rPr lang="zh-CN" altLang="en-US" b="1" dirty="0"/>
              <a:t>特征重要性</a:t>
            </a:r>
            <a:r>
              <a:rPr lang="zh-CN" altLang="en-US" dirty="0"/>
              <a:t>（</a:t>
            </a:r>
            <a:r>
              <a:rPr lang="en-US" altLang="zh-CN" dirty="0"/>
              <a:t>Feature Importance</a:t>
            </a:r>
            <a:r>
              <a:rPr lang="zh-CN" altLang="en-US" dirty="0"/>
              <a:t>） 也被称为变量重要性（</a:t>
            </a:r>
            <a:r>
              <a:rPr lang="en-US" altLang="zh-CN" dirty="0"/>
              <a:t>Variable Importance</a:t>
            </a:r>
            <a:r>
              <a:rPr lang="zh-CN" altLang="en-US" dirty="0"/>
              <a:t>），依据某个特征进⾏决策树分裂时，分裂前后的信息增益（如基尼系数）衡量。通过对模型的特征重要性进行排序，就可获得对模型的全局解释。</a:t>
            </a:r>
            <a:endParaRPr lang="en-US" altLang="zh-CN" dirty="0"/>
          </a:p>
        </p:txBody>
      </p:sp>
      <p:sp>
        <p:nvSpPr>
          <p:cNvPr id="4" name="矩形 3"/>
          <p:cNvSpPr/>
          <p:nvPr/>
        </p:nvSpPr>
        <p:spPr>
          <a:xfrm>
            <a:off x="-8792" y="555526"/>
            <a:ext cx="2492560"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决策树模型的解释</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4578" y="2885916"/>
            <a:ext cx="2886396" cy="2164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291" y="2908492"/>
            <a:ext cx="3976954" cy="2164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7530404" y="3795886"/>
            <a:ext cx="1691680" cy="923330"/>
          </a:xfrm>
          <a:prstGeom prst="rect">
            <a:avLst/>
          </a:prstGeom>
        </p:spPr>
        <p:txBody>
          <a:bodyPr wrap="square">
            <a:spAutoFit/>
          </a:bodyPr>
          <a:lstStyle/>
          <a:p>
            <a:pPr>
              <a:lnSpc>
                <a:spcPct val="150000"/>
              </a:lnSpc>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4" action="ppaction://hlinkfile"/>
              </a:rPr>
              <a:t>特征重要性</a:t>
            </a:r>
            <a:r>
              <a:rPr lang="en-US"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4" action="ppaction://hlinkfile"/>
              </a:rPr>
              <a:t>-python</a:t>
            </a: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4" action="ppaction://hlinkfile"/>
              </a:rPr>
              <a:t>程序</a:t>
            </a:r>
            <a:endPar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520454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95536" y="1131590"/>
            <a:ext cx="7704856" cy="2585323"/>
          </a:xfrm>
          <a:prstGeom prst="rect">
            <a:avLst/>
          </a:prstGeom>
        </p:spPr>
        <p:txBody>
          <a:bodyPr wrap="square">
            <a:spAutoFit/>
          </a:bodyPr>
          <a:lstStyle/>
          <a:p>
            <a:pPr latinLnBrk="1">
              <a:lnSpc>
                <a:spcPct val="150000"/>
              </a:lnSpc>
            </a:pPr>
            <a:r>
              <a:rPr lang="zh-CN" altLang="en-US" dirty="0"/>
              <a:t>特征重要性的作用 </a:t>
            </a:r>
            <a:endParaRPr lang="en-US" altLang="zh-CN" dirty="0"/>
          </a:p>
          <a:p>
            <a:pPr marL="285750" indent="-285750" latinLnBrk="1">
              <a:lnSpc>
                <a:spcPct val="150000"/>
              </a:lnSpc>
              <a:buFont typeface="Wingdings" pitchFamily="2" charset="2"/>
              <a:buChar char="p"/>
            </a:pPr>
            <a:r>
              <a:rPr lang="zh-CN" altLang="en-US" dirty="0"/>
              <a:t>快速的让你知道哪些因素是比较重要的，但是不能得到这个因素对模型结果的正负向影响，同时传统方法对交互效应的考量会有些欠缺。</a:t>
            </a:r>
            <a:endParaRPr lang="en-US" altLang="zh-CN" dirty="0"/>
          </a:p>
          <a:p>
            <a:pPr marL="285750" indent="-285750" latinLnBrk="1">
              <a:lnSpc>
                <a:spcPct val="150000"/>
              </a:lnSpc>
              <a:buFont typeface="Wingdings" pitchFamily="2" charset="2"/>
              <a:buChar char="p"/>
            </a:pPr>
            <a:r>
              <a:rPr lang="zh-CN" altLang="en-US" dirty="0"/>
              <a:t>一个特征的意义在于降低预测目标的不确定性，能够更多的降低这种不确定性的特征就更重要。即特征重要性计算依据某个特征进行决策树分裂时，分裂前后的信息增益（基尼系数）。</a:t>
            </a:r>
            <a:endParaRPr lang="en-US" altLang="zh-CN" dirty="0"/>
          </a:p>
        </p:txBody>
      </p:sp>
      <p:sp>
        <p:nvSpPr>
          <p:cNvPr id="4" name="矩形 3"/>
          <p:cNvSpPr/>
          <p:nvPr/>
        </p:nvSpPr>
        <p:spPr>
          <a:xfrm>
            <a:off x="-8792" y="555526"/>
            <a:ext cx="2492560" cy="507831"/>
          </a:xfrm>
          <a:prstGeom prst="rect">
            <a:avLst/>
          </a:prstGeom>
          <a:solidFill>
            <a:srgbClr val="C00000"/>
          </a:solidFill>
        </p:spPr>
        <p:txBody>
          <a:bodyPr wrap="square" anchor="ctr" anchorCtr="0">
            <a:spAutoFit/>
          </a:bodyPr>
          <a:lstStyle/>
          <a:p>
            <a:pPr>
              <a:lnSpc>
                <a:spcPct val="150000"/>
              </a:lnSpc>
            </a:pPr>
            <a:r>
              <a:rPr lang="zh-CN" altLang="en-US" sz="1800" b="1" dirty="0">
                <a:solidFill>
                  <a:schemeClr val="bg1"/>
                </a:solidFill>
              </a:rPr>
              <a:t>决策树模型的解释</a:t>
            </a:r>
          </a:p>
        </p:txBody>
      </p:sp>
    </p:spTree>
    <p:extLst>
      <p:ext uri="{BB962C8B-B14F-4D97-AF65-F5344CB8AC3E}">
        <p14:creationId xmlns:p14="http://schemas.microsoft.com/office/powerpoint/2010/main" val="3249238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203598"/>
            <a:ext cx="6336704" cy="3831818"/>
          </a:xfrm>
          <a:prstGeom prst="rect">
            <a:avLst/>
          </a:prstGeom>
        </p:spPr>
        <p:txBody>
          <a:bodyPr wrap="square">
            <a:spAutoFit/>
          </a:bodyPr>
          <a:lstStyle/>
          <a:p>
            <a:pPr>
              <a:lnSpc>
                <a:spcPct val="150000"/>
              </a:lnSpc>
            </a:pPr>
            <a:r>
              <a:rPr lang="zh-CN" altLang="en-US" dirty="0"/>
              <a:t>部分依赖图、个体条件期望图、置换特征重要性、</a:t>
            </a:r>
            <a:r>
              <a:rPr lang="en-US" altLang="zh-CN" dirty="0"/>
              <a:t>LIME</a:t>
            </a:r>
            <a:r>
              <a:rPr lang="zh-CN" altLang="en-US" dirty="0"/>
              <a:t>、</a:t>
            </a:r>
            <a:r>
              <a:rPr lang="en-US" altLang="zh-CN" dirty="0" err="1"/>
              <a:t>SHAP</a:t>
            </a:r>
            <a:r>
              <a:rPr lang="zh-CN" altLang="en-US" dirty="0"/>
              <a:t>成为事后揭开机器学习模型⿊箱的有⼒⼯具。</a:t>
            </a:r>
            <a:endParaRPr lang="en-US" altLang="zh-CN" dirty="0"/>
          </a:p>
          <a:p>
            <a:pPr marL="285750" indent="-285750">
              <a:lnSpc>
                <a:spcPct val="150000"/>
              </a:lnSpc>
              <a:buFont typeface="Arial" pitchFamily="34" charset="0"/>
              <a:buChar char="•"/>
            </a:pPr>
            <a:r>
              <a:rPr lang="zh-CN" altLang="en-US" b="1" dirty="0"/>
              <a:t>部分依赖图和个体条件期望图：考察某项特征的不同取值对模型输出值的影响。</a:t>
            </a:r>
            <a:endParaRPr lang="en-US" altLang="zh-CN" b="1" dirty="0"/>
          </a:p>
          <a:p>
            <a:pPr marL="285750" indent="-285750">
              <a:lnSpc>
                <a:spcPct val="150000"/>
              </a:lnSpc>
              <a:buFont typeface="Arial" pitchFamily="34" charset="0"/>
              <a:buChar char="•"/>
            </a:pPr>
            <a:r>
              <a:rPr lang="zh-CN" altLang="en-US" dirty="0"/>
              <a:t>置换特征重要性：衡量了对特征值进行打乱后</a:t>
            </a:r>
            <a:r>
              <a:rPr lang="en-US" altLang="zh-CN" dirty="0"/>
              <a:t>,</a:t>
            </a:r>
            <a:r>
              <a:rPr lang="zh-CN" altLang="en-US" dirty="0"/>
              <a:t>模型的预测性能的变化。</a:t>
            </a:r>
            <a:endParaRPr lang="en-US" altLang="zh-CN" dirty="0"/>
          </a:p>
          <a:p>
            <a:pPr marL="285750" indent="-285750">
              <a:lnSpc>
                <a:spcPct val="150000"/>
              </a:lnSpc>
              <a:buFont typeface="Arial" pitchFamily="34" charset="0"/>
              <a:buChar char="•"/>
            </a:pPr>
            <a:r>
              <a:rPr lang="en-US" altLang="zh-CN" dirty="0"/>
              <a:t>LIME</a:t>
            </a:r>
            <a:r>
              <a:rPr lang="zh-CN" altLang="en-US" dirty="0"/>
              <a:t>：对于每条样本，寻找⼀个更容易解释的代理模型解释原模型。</a:t>
            </a:r>
          </a:p>
          <a:p>
            <a:pPr marL="285750" indent="-285750">
              <a:lnSpc>
                <a:spcPct val="150000"/>
              </a:lnSpc>
              <a:buFont typeface="Arial" pitchFamily="34" charset="0"/>
              <a:buChar char="•"/>
            </a:pPr>
            <a:r>
              <a:rPr lang="en-US" altLang="zh-CN" dirty="0" err="1"/>
              <a:t>SHAP</a:t>
            </a:r>
            <a:r>
              <a:rPr lang="zh-CN" altLang="en-US" dirty="0"/>
              <a:t>：源于博弈论，计算特征对模型输出的边际贡献。</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00" y="1183223"/>
            <a:ext cx="2610220" cy="360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279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550943" y="1131590"/>
                <a:ext cx="8208912" cy="3024226"/>
              </a:xfrm>
              <a:prstGeom prst="rect">
                <a:avLst/>
              </a:prstGeom>
            </p:spPr>
            <p:txBody>
              <a:bodyPr wrap="square">
                <a:spAutoFit/>
              </a:bodyPr>
              <a:lstStyle/>
              <a:p>
                <a:pPr>
                  <a:lnSpc>
                    <a:spcPct val="150000"/>
                  </a:lnSpc>
                </a:pPr>
                <a:r>
                  <a:rPr lang="zh-CN" altLang="en-US" dirty="0"/>
                  <a:t>部分依赖图（</a:t>
                </a:r>
                <a:r>
                  <a:rPr lang="en-US" altLang="zh-CN" dirty="0"/>
                  <a:t>Partial Dependence Plot</a:t>
                </a:r>
                <a:r>
                  <a:rPr lang="zh-CN" altLang="en-US" dirty="0"/>
                  <a:t>，</a:t>
                </a:r>
                <a:r>
                  <a:rPr lang="en-US" altLang="zh-CN" dirty="0" err="1"/>
                  <a:t>PDP</a:t>
                </a:r>
                <a:r>
                  <a:rPr lang="zh-CN" altLang="en-US" dirty="0"/>
                  <a:t>图或</a:t>
                </a:r>
                <a:r>
                  <a:rPr lang="en-US" altLang="zh-CN" dirty="0" err="1"/>
                  <a:t>PD</a:t>
                </a:r>
                <a:r>
                  <a:rPr lang="zh-CN" altLang="en-US" dirty="0"/>
                  <a:t>图）模型</a:t>
                </a:r>
                <a:endParaRPr lang="en-US" altLang="zh-CN" dirty="0"/>
              </a:p>
              <a:p>
                <a:pPr>
                  <a:lnSpc>
                    <a:spcPct val="150000"/>
                  </a:lnSpc>
                </a:pPr>
                <a:endParaRPr lang="en-US" altLang="zh-CN" b="1" dirty="0"/>
              </a:p>
              <a:p>
                <a:pPr>
                  <a:lnSpc>
                    <a:spcPct val="150000"/>
                  </a:lnSpc>
                </a:pPr>
                <a:endParaRPr lang="en-US" altLang="zh-CN" dirty="0"/>
              </a:p>
              <a:p>
                <a:pPr>
                  <a:lnSpc>
                    <a:spcPct val="150000"/>
                  </a:lnSpc>
                </a:pP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a:rPr>
                          <m:t>𝑥</m:t>
                        </m:r>
                      </m:e>
                      <m:sub>
                        <m:r>
                          <a:rPr lang="en-US" altLang="zh-CN" i="1" dirty="0">
                            <a:latin typeface="Cambria Math"/>
                          </a:rPr>
                          <m:t>𝑠</m:t>
                        </m:r>
                      </m:sub>
                    </m:sSub>
                  </m:oMath>
                </a14:m>
                <a:r>
                  <a:rPr lang="zh-CN" altLang="en-US" dirty="0"/>
                  <a:t>是关心的</a:t>
                </a:r>
                <a:r>
                  <a:rPr lang="en-US" altLang="zh-CN" dirty="0"/>
                  <a:t>1</a:t>
                </a:r>
                <a:r>
                  <a:rPr lang="zh-CN" altLang="en-US" dirty="0"/>
                  <a:t>到</a:t>
                </a:r>
                <a:r>
                  <a:rPr lang="en-US" altLang="zh-CN" dirty="0"/>
                  <a:t>2</a:t>
                </a:r>
                <a:r>
                  <a:rPr lang="zh-CN" altLang="en-US" dirty="0"/>
                  <a:t>个特征，而</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a:rPr>
                          <m:t>𝑥</m:t>
                        </m:r>
                      </m:e>
                      <m:sub>
                        <m:r>
                          <a:rPr lang="en-US" altLang="zh-CN" b="0" i="1" dirty="0" smtClean="0">
                            <a:latin typeface="Cambria Math"/>
                          </a:rPr>
                          <m:t>𝐶</m:t>
                        </m:r>
                      </m:sub>
                    </m:sSub>
                  </m:oMath>
                </a14:m>
                <a:r>
                  <a:rPr lang="zh-CN" altLang="en-US" dirty="0"/>
                  <a:t>则是其他剩余输入模型的特征，</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a:rPr>
                          <m:t>𝑓</m:t>
                        </m:r>
                      </m:e>
                    </m:acc>
                  </m:oMath>
                </a14:m>
                <a:r>
                  <a:rPr lang="zh-CN" altLang="en-US" dirty="0"/>
                  <a:t>是模型。通过不断改变</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a:rPr>
                          <m:t>𝑥</m:t>
                        </m:r>
                      </m:e>
                      <m:sub>
                        <m:r>
                          <a:rPr lang="en-US" altLang="zh-CN" i="1" dirty="0">
                            <a:latin typeface="Cambria Math"/>
                          </a:rPr>
                          <m:t>𝑠</m:t>
                        </m:r>
                      </m:sub>
                    </m:sSub>
                  </m:oMath>
                </a14:m>
                <a:r>
                  <a:rPr lang="zh-CN" altLang="en-US" dirty="0"/>
                  <a:t>的取值，来看模型预测结果的变化。</a:t>
                </a:r>
                <a:endParaRPr lang="en-US" altLang="zh-CN" dirty="0"/>
              </a:p>
              <a:p>
                <a:pPr>
                  <a:lnSpc>
                    <a:spcPct val="150000"/>
                  </a:lnSpc>
                </a:pPr>
                <a:r>
                  <a:rPr lang="zh-CN" altLang="en-US" dirty="0"/>
                  <a:t>具体操作就是：先固定住其他特征，把你感兴趣的这个特征全部批量的改成某个值，不断</a:t>
                </a:r>
                <a:r>
                  <a:rPr lang="zh-CN" altLang="en-US" b="1" dirty="0"/>
                  <a:t>从某个低值改到某个高值</a:t>
                </a:r>
                <a:r>
                  <a:rPr lang="zh-CN" altLang="en-US" dirty="0"/>
                  <a:t>，看所有样本预测结果会做什么变化。</a:t>
                </a:r>
              </a:p>
            </p:txBody>
          </p:sp>
        </mc:Choice>
        <mc:Fallback xmlns="">
          <p:sp>
            <p:nvSpPr>
              <p:cNvPr id="2" name="矩形 1"/>
              <p:cNvSpPr>
                <a:spLocks noRot="1" noChangeAspect="1" noMove="1" noResize="1" noEditPoints="1" noAdjustHandles="1" noChangeArrowheads="1" noChangeShapeType="1" noTextEdit="1"/>
              </p:cNvSpPr>
              <p:nvPr/>
            </p:nvSpPr>
            <p:spPr>
              <a:xfrm>
                <a:off x="550943" y="1131590"/>
                <a:ext cx="8208912" cy="3024226"/>
              </a:xfrm>
              <a:prstGeom prst="rect">
                <a:avLst/>
              </a:prstGeom>
              <a:blipFill rotWithShape="1">
                <a:blip r:embed="rId2"/>
                <a:stretch>
                  <a:fillRect l="-594" r="-594" b="-605"/>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1563638"/>
            <a:ext cx="2498464" cy="85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4505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57759" y="1187242"/>
            <a:ext cx="3924944" cy="3508653"/>
          </a:xfrm>
          <a:prstGeom prst="rect">
            <a:avLst/>
          </a:prstGeom>
        </p:spPr>
        <p:txBody>
          <a:bodyPr wrap="square">
            <a:spAutoFit/>
          </a:bodyPr>
          <a:lstStyle/>
          <a:p>
            <a:pPr>
              <a:lnSpc>
                <a:spcPct val="150000"/>
              </a:lnSpc>
            </a:pPr>
            <a:r>
              <a:rPr lang="en-US" altLang="zh-CN" dirty="0"/>
              <a:t>(1) </a:t>
            </a:r>
            <a:r>
              <a:rPr lang="zh-CN" altLang="en-US" dirty="0"/>
              <a:t>连续（数值）特征对</a:t>
            </a:r>
            <a:r>
              <a:rPr lang="zh-CN" altLang="en-US" dirty="0">
                <a:latin typeface="+mn-ea"/>
              </a:rPr>
              <a:t>预测自行车租赁数量的影响</a:t>
            </a:r>
            <a:endParaRPr lang="en-US" altLang="zh-CN" dirty="0"/>
          </a:p>
          <a:p>
            <a:pPr marL="285750" indent="-285750">
              <a:lnSpc>
                <a:spcPct val="150000"/>
              </a:lnSpc>
              <a:buFont typeface="Wingdings" pitchFamily="2" charset="2"/>
              <a:buChar char="ü"/>
            </a:pPr>
            <a:r>
              <a:rPr lang="zh-CN" altLang="en-US" dirty="0"/>
              <a:t>温度越高，自行车租赁数量越多，这种趋势上升到</a:t>
            </a:r>
            <a:r>
              <a:rPr lang="en-US" altLang="zh-CN" dirty="0"/>
              <a:t>20</a:t>
            </a:r>
            <a:r>
              <a:rPr lang="zh-CN" altLang="en-US" dirty="0"/>
              <a:t>度，在</a:t>
            </a:r>
            <a:r>
              <a:rPr lang="en-US" altLang="zh-CN" dirty="0"/>
              <a:t>30</a:t>
            </a:r>
            <a:r>
              <a:rPr lang="zh-CN" altLang="en-US" dirty="0"/>
              <a:t>度处变平略有下降。</a:t>
            </a:r>
            <a:endParaRPr lang="en-US" altLang="zh-CN" dirty="0"/>
          </a:p>
          <a:p>
            <a:pPr marL="285750" indent="-285750">
              <a:lnSpc>
                <a:spcPct val="150000"/>
              </a:lnSpc>
              <a:buFont typeface="Wingdings" pitchFamily="2" charset="2"/>
              <a:buChar char="ü"/>
            </a:pPr>
            <a:r>
              <a:rPr lang="zh-CN" altLang="en-US" dirty="0"/>
              <a:t>当相对湿度超过</a:t>
            </a:r>
            <a:r>
              <a:rPr lang="en-US" altLang="zh-CN" dirty="0"/>
              <a:t>60%</a:t>
            </a:r>
            <a:r>
              <a:rPr lang="zh-CN" altLang="en-US" dirty="0"/>
              <a:t>时，潜在的骑自行车的人会越来越不愿意租赁。</a:t>
            </a:r>
            <a:endParaRPr lang="en-US" altLang="zh-CN" dirty="0"/>
          </a:p>
          <a:p>
            <a:pPr marL="285750" indent="-285750">
              <a:lnSpc>
                <a:spcPct val="150000"/>
              </a:lnSpc>
              <a:buFont typeface="Wingdings" pitchFamily="2" charset="2"/>
              <a:buChar char="ü"/>
            </a:pPr>
            <a:r>
              <a:rPr lang="zh-CN" altLang="en-US" dirty="0"/>
              <a:t>风越大，骑自行车的人就越少。</a:t>
            </a:r>
            <a:endParaRPr lang="en-US" altLang="zh-C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87242"/>
            <a:ext cx="4770298" cy="332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825435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81100"/>
            <a:ext cx="4558308" cy="311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77922" y="1635646"/>
            <a:ext cx="3312367" cy="2028569"/>
          </a:xfrm>
          <a:prstGeom prst="rect">
            <a:avLst/>
          </a:prstGeom>
          <a:noFill/>
        </p:spPr>
        <p:txBody>
          <a:bodyPr wrap="square" lIns="0" tIns="0" rIns="0" bIns="0" rtlCol="0">
            <a:spAutoFit/>
          </a:bodyPr>
          <a:lstStyle/>
          <a:p>
            <a:pPr>
              <a:lnSpc>
                <a:spcPct val="150000"/>
              </a:lnSpc>
            </a:pPr>
            <a:r>
              <a:rPr lang="en-US" altLang="zh-CN" dirty="0">
                <a:latin typeface="+mn-ea"/>
              </a:rPr>
              <a:t>(2) </a:t>
            </a:r>
            <a:r>
              <a:rPr lang="zh-CN" altLang="en-US" dirty="0">
                <a:latin typeface="+mn-ea"/>
              </a:rPr>
              <a:t>分类特征季节特征对预测自行车租赁数量的影响：</a:t>
            </a:r>
            <a:endParaRPr lang="en-US" altLang="zh-CN" dirty="0">
              <a:latin typeface="+mn-ea"/>
            </a:endParaRPr>
          </a:p>
          <a:p>
            <a:pPr>
              <a:lnSpc>
                <a:spcPct val="150000"/>
              </a:lnSpc>
            </a:pPr>
            <a:r>
              <a:rPr lang="zh-CN" altLang="en-US" dirty="0">
                <a:latin typeface="+mn-ea"/>
              </a:rPr>
              <a:t>所有季节对模型预测产生相似的影响，模型预测的自行车租赁数量仅在春季会减少。</a:t>
            </a:r>
          </a:p>
        </p:txBody>
      </p:sp>
    </p:spTree>
    <p:extLst>
      <p:ext uri="{BB962C8B-B14F-4D97-AF65-F5344CB8AC3E}">
        <p14:creationId xmlns:p14="http://schemas.microsoft.com/office/powerpoint/2010/main" val="2578991136"/>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480417"/>
            <a:ext cx="4176464" cy="299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489" y="1491630"/>
            <a:ext cx="4176800" cy="303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88024" y="1125055"/>
            <a:ext cx="3312367" cy="415498"/>
          </a:xfrm>
          <a:prstGeom prst="rect">
            <a:avLst/>
          </a:prstGeom>
          <a:noFill/>
        </p:spPr>
        <p:txBody>
          <a:bodyPr wrap="square" lIns="0" tIns="0" rIns="0" bIns="0" rtlCol="0">
            <a:spAutoFit/>
          </a:bodyPr>
          <a:lstStyle/>
          <a:p>
            <a:pPr>
              <a:lnSpc>
                <a:spcPct val="150000"/>
              </a:lnSpc>
            </a:pPr>
            <a:r>
              <a:rPr lang="en-US" altLang="zh-CN" dirty="0">
                <a:latin typeface="+mn-ea"/>
              </a:rPr>
              <a:t>(3) </a:t>
            </a:r>
            <a:r>
              <a:rPr lang="zh-CN" altLang="en-US" dirty="0">
                <a:latin typeface="+mn-ea"/>
              </a:rPr>
              <a:t>两个特征的部分依赖关系：</a:t>
            </a:r>
            <a:endParaRPr lang="en-US" altLang="zh-CN" dirty="0">
              <a:latin typeface="+mn-ea"/>
            </a:endParaRPr>
          </a:p>
        </p:txBody>
      </p:sp>
      <p:sp>
        <p:nvSpPr>
          <p:cNvPr id="5" name="TextBox 4"/>
          <p:cNvSpPr txBox="1"/>
          <p:nvPr/>
        </p:nvSpPr>
        <p:spPr>
          <a:xfrm>
            <a:off x="107505" y="1064919"/>
            <a:ext cx="3312367" cy="415498"/>
          </a:xfrm>
          <a:prstGeom prst="rect">
            <a:avLst/>
          </a:prstGeom>
          <a:noFill/>
        </p:spPr>
        <p:txBody>
          <a:bodyPr wrap="square" lIns="0" tIns="0" rIns="0" bIns="0" rtlCol="0">
            <a:spAutoFit/>
          </a:bodyPr>
          <a:lstStyle/>
          <a:p>
            <a:pPr>
              <a:lnSpc>
                <a:spcPct val="150000"/>
              </a:lnSpc>
            </a:pPr>
            <a:r>
              <a:rPr lang="zh-CN" altLang="en-US" dirty="0">
                <a:latin typeface="+mn-ea"/>
              </a:rPr>
              <a:t>宫颈癌分类</a:t>
            </a:r>
            <a:endParaRPr lang="en-US" altLang="zh-CN" dirty="0">
              <a:latin typeface="+mn-ea"/>
            </a:endParaRPr>
          </a:p>
        </p:txBody>
      </p:sp>
    </p:spTree>
    <p:extLst>
      <p:ext uri="{BB962C8B-B14F-4D97-AF65-F5344CB8AC3E}">
        <p14:creationId xmlns:p14="http://schemas.microsoft.com/office/powerpoint/2010/main" val="1273040092"/>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0943" y="1131590"/>
            <a:ext cx="7693466" cy="3000821"/>
          </a:xfrm>
          <a:prstGeom prst="rect">
            <a:avLst/>
          </a:prstGeom>
        </p:spPr>
        <p:txBody>
          <a:bodyPr wrap="square">
            <a:spAutoFit/>
          </a:bodyPr>
          <a:lstStyle/>
          <a:p>
            <a:pPr>
              <a:lnSpc>
                <a:spcPct val="150000"/>
              </a:lnSpc>
            </a:pPr>
            <a:r>
              <a:rPr lang="zh-CN" altLang="en-US" dirty="0"/>
              <a:t>特点：</a:t>
            </a:r>
            <a:endParaRPr lang="en-US" altLang="zh-CN" dirty="0"/>
          </a:p>
          <a:p>
            <a:pPr marL="285750" indent="-285750">
              <a:lnSpc>
                <a:spcPct val="150000"/>
              </a:lnSpc>
              <a:buFont typeface="Wingdings" pitchFamily="2" charset="2"/>
              <a:buChar char="p"/>
            </a:pPr>
            <a:r>
              <a:rPr lang="zh-CN" altLang="en-US" dirty="0"/>
              <a:t>部分依赖图是一种“全局解释模型的方法”。</a:t>
            </a:r>
            <a:endParaRPr lang="en-US" altLang="zh-CN" dirty="0"/>
          </a:p>
          <a:p>
            <a:pPr marL="285750" indent="-285750">
              <a:lnSpc>
                <a:spcPct val="150000"/>
              </a:lnSpc>
              <a:buFont typeface="Wingdings" pitchFamily="2" charset="2"/>
              <a:buChar char="p"/>
            </a:pPr>
            <a:r>
              <a:rPr lang="zh-CN" altLang="en-US" dirty="0"/>
              <a:t>实际分析</a:t>
            </a:r>
            <a:r>
              <a:rPr lang="en-US" altLang="zh-CN" dirty="0" err="1"/>
              <a:t>PDP</a:t>
            </a:r>
            <a:r>
              <a:rPr lang="zh-CN" altLang="en-US" dirty="0"/>
              <a:t>时的最大特征数为</a:t>
            </a:r>
            <a:r>
              <a:rPr lang="en-US" altLang="zh-CN" dirty="0"/>
              <a:t>2</a:t>
            </a:r>
            <a:r>
              <a:rPr lang="zh-CN" altLang="en-US" dirty="0"/>
              <a:t>个。</a:t>
            </a:r>
          </a:p>
          <a:p>
            <a:pPr marL="285750" indent="-285750">
              <a:lnSpc>
                <a:spcPct val="150000"/>
              </a:lnSpc>
              <a:buFont typeface="Wingdings" pitchFamily="2" charset="2"/>
              <a:buChar char="p"/>
            </a:pPr>
            <a:r>
              <a:rPr lang="en-US" altLang="zh-CN" dirty="0" err="1"/>
              <a:t>PDP</a:t>
            </a:r>
            <a:r>
              <a:rPr lang="zh-CN" altLang="en-US" dirty="0"/>
              <a:t>的假设前提是需要计算特征与其他特征之间不相关。如果不能满足这个假设的话，解释的结果可能会存在无法理解的地方。</a:t>
            </a:r>
          </a:p>
          <a:p>
            <a:pPr marL="285750" indent="-285750">
              <a:lnSpc>
                <a:spcPct val="150000"/>
              </a:lnSpc>
              <a:buFont typeface="Wingdings" pitchFamily="2" charset="2"/>
              <a:buChar char="p"/>
            </a:pPr>
            <a:r>
              <a:rPr lang="en-US" altLang="zh-CN" dirty="0" err="1"/>
              <a:t>PDP</a:t>
            </a:r>
            <a:r>
              <a:rPr lang="zh-CN" altLang="en-US" dirty="0"/>
              <a:t>最终的返回结果是平均值，多种类的影响可能会被隐藏。</a:t>
            </a:r>
            <a:endParaRPr lang="en-US" altLang="zh-CN" dirty="0"/>
          </a:p>
          <a:p>
            <a:pPr>
              <a:lnSpc>
                <a:spcPct val="150000"/>
              </a:lnSpc>
            </a:pPr>
            <a:endParaRPr lang="en-US" altLang="zh-CN" dirty="0"/>
          </a:p>
        </p:txBody>
      </p:sp>
    </p:spTree>
    <p:extLst>
      <p:ext uri="{BB962C8B-B14F-4D97-AF65-F5344CB8AC3E}">
        <p14:creationId xmlns:p14="http://schemas.microsoft.com/office/powerpoint/2010/main" val="424606693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0943" y="1131590"/>
            <a:ext cx="8208912" cy="3416320"/>
          </a:xfrm>
          <a:prstGeom prst="rect">
            <a:avLst/>
          </a:prstGeom>
        </p:spPr>
        <p:txBody>
          <a:bodyPr wrap="square">
            <a:spAutoFit/>
          </a:bodyPr>
          <a:lstStyle/>
          <a:p>
            <a:pPr latinLnBrk="1">
              <a:lnSpc>
                <a:spcPct val="150000"/>
              </a:lnSpc>
            </a:pPr>
            <a:r>
              <a:rPr lang="zh-CN" altLang="en-US" dirty="0"/>
              <a:t>个体条件期望图（</a:t>
            </a:r>
            <a:r>
              <a:rPr lang="en-US" altLang="zh-CN" dirty="0"/>
              <a:t>Individual Conditional Expectation, ICE</a:t>
            </a:r>
            <a:r>
              <a:rPr lang="zh-CN" altLang="en-US" dirty="0"/>
              <a:t>）计算方法与 </a:t>
            </a:r>
            <a:r>
              <a:rPr lang="en-US" altLang="zh-CN" dirty="0" err="1"/>
              <a:t>PDP</a:t>
            </a:r>
            <a:r>
              <a:rPr lang="en-US" altLang="zh-CN" dirty="0"/>
              <a:t> </a:t>
            </a:r>
            <a:r>
              <a:rPr lang="zh-CN" altLang="en-US" dirty="0"/>
              <a:t>类似</a:t>
            </a:r>
            <a:r>
              <a:rPr lang="en-US" altLang="zh-CN" dirty="0"/>
              <a:t>:</a:t>
            </a:r>
          </a:p>
          <a:p>
            <a:pPr lvl="1" latinLnBrk="1">
              <a:lnSpc>
                <a:spcPct val="150000"/>
              </a:lnSpc>
            </a:pPr>
            <a:r>
              <a:rPr lang="en-US" altLang="zh-CN" dirty="0" err="1"/>
              <a:t>PDP</a:t>
            </a:r>
            <a:r>
              <a:rPr lang="zh-CN" altLang="en-US" dirty="0"/>
              <a:t>是一种全局方法，关注的是整体平均值。</a:t>
            </a:r>
            <a:endParaRPr lang="en-US" altLang="zh-CN" dirty="0"/>
          </a:p>
          <a:p>
            <a:pPr lvl="1" latinLnBrk="1">
              <a:lnSpc>
                <a:spcPct val="150000"/>
              </a:lnSpc>
            </a:pPr>
            <a:r>
              <a:rPr lang="en-US" altLang="zh-CN" dirty="0"/>
              <a:t>ICE</a:t>
            </a:r>
            <a:r>
              <a:rPr lang="zh-CN" altLang="en-US" dirty="0"/>
              <a:t>刻画的是每个个体的预测值与单一变量之间的关系，关注的是特定实例。</a:t>
            </a:r>
            <a:endParaRPr lang="en-US" altLang="zh-CN" dirty="0"/>
          </a:p>
          <a:p>
            <a:pPr marL="285750" indent="-285750" latinLnBrk="1">
              <a:lnSpc>
                <a:spcPct val="150000"/>
              </a:lnSpc>
              <a:buFont typeface="Wingdings" pitchFamily="2" charset="2"/>
              <a:buChar char="p"/>
            </a:pPr>
            <a:r>
              <a:rPr lang="zh-CN" altLang="en-US" dirty="0"/>
              <a:t>原理和实现方法：对某一个体，保持其他变量不变，置换选定的特征变量的取值，放入黑箱模型输出预测结果，最后绘制出针对这个个体的单一特征变量与预测值之间的关系图。</a:t>
            </a:r>
            <a:endParaRPr lang="en-US" altLang="zh-CN" dirty="0"/>
          </a:p>
          <a:p>
            <a:pPr marL="285750" indent="-285750" latinLnBrk="1">
              <a:lnSpc>
                <a:spcPct val="150000"/>
              </a:lnSpc>
              <a:buFont typeface="Wingdings" pitchFamily="2" charset="2"/>
              <a:buChar char="p"/>
            </a:pPr>
            <a:r>
              <a:rPr lang="zh-CN" altLang="en-US" dirty="0"/>
              <a:t> </a:t>
            </a:r>
            <a:r>
              <a:rPr lang="en-US" altLang="zh-CN" dirty="0"/>
              <a:t>ICE </a:t>
            </a:r>
            <a:r>
              <a:rPr lang="zh-CN" altLang="en-US" dirty="0"/>
              <a:t>图可视化预测对每个实例的特征的依赖性，导致每个实例一条线；而</a:t>
            </a:r>
            <a:r>
              <a:rPr lang="en-US" altLang="zh-CN" dirty="0" err="1"/>
              <a:t>PDP</a:t>
            </a:r>
            <a:r>
              <a:rPr lang="zh-CN" altLang="en-US" dirty="0"/>
              <a:t>是一条线整体，</a:t>
            </a:r>
            <a:r>
              <a:rPr lang="en-US" altLang="zh-CN" dirty="0"/>
              <a:t> </a:t>
            </a:r>
            <a:r>
              <a:rPr lang="zh-CN" altLang="en-US" dirty="0"/>
              <a:t>是 </a:t>
            </a:r>
            <a:r>
              <a:rPr lang="en-US" altLang="zh-CN" dirty="0"/>
              <a:t>ICE </a:t>
            </a:r>
            <a:r>
              <a:rPr lang="zh-CN" altLang="en-US" dirty="0"/>
              <a:t>图线的平均值。</a:t>
            </a:r>
          </a:p>
        </p:txBody>
      </p:sp>
    </p:spTree>
    <p:extLst>
      <p:ext uri="{BB962C8B-B14F-4D97-AF65-F5344CB8AC3E}">
        <p14:creationId xmlns:p14="http://schemas.microsoft.com/office/powerpoint/2010/main" val="124938057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491630"/>
            <a:ext cx="7704856" cy="1477328"/>
          </a:xfrm>
          <a:prstGeom prst="rect">
            <a:avLst/>
          </a:prstGeom>
        </p:spPr>
        <p:txBody>
          <a:bodyPr wrap="square">
            <a:spAutoFit/>
          </a:bodyPr>
          <a:lstStyle/>
          <a:p>
            <a:r>
              <a:rPr lang="zh-CN" altLang="en-US" dirty="0">
                <a:latin typeface="微软雅黑" pitchFamily="34" charset="-122"/>
                <a:ea typeface="微软雅黑" pitchFamily="34" charset="-122"/>
              </a:rPr>
              <a:t>人工智能大师</a:t>
            </a:r>
            <a:r>
              <a:rPr lang="en-US" altLang="en-US" dirty="0">
                <a:latin typeface="微软雅黑" pitchFamily="34" charset="-122"/>
                <a:ea typeface="微软雅黑" pitchFamily="34" charset="-122"/>
              </a:rPr>
              <a:t>Herb Simon</a:t>
            </a:r>
            <a:r>
              <a:rPr lang="zh-CN" altLang="en-US" dirty="0">
                <a:latin typeface="微软雅黑" pitchFamily="34" charset="-122"/>
                <a:ea typeface="微软雅黑" pitchFamily="34" charset="-122"/>
              </a:rPr>
              <a:t>这样定义</a:t>
            </a:r>
            <a:r>
              <a:rPr lang="zh-CN" altLang="en-US" b="1" dirty="0">
                <a:latin typeface="微软雅黑" pitchFamily="34" charset="-122"/>
                <a:ea typeface="微软雅黑" pitchFamily="34" charset="-122"/>
              </a:rPr>
              <a:t>学习</a:t>
            </a:r>
            <a:r>
              <a:rPr lang="zh-CN" altLang="en-US" dirty="0">
                <a:latin typeface="微软雅黑" pitchFamily="34" charset="-122"/>
                <a:ea typeface="微软雅黑" pitchFamily="34" charset="-122"/>
              </a:rPr>
              <a:t>：</a:t>
            </a:r>
          </a:p>
          <a:p>
            <a:endParaRPr lang="en-US" altLang="en-US" dirty="0">
              <a:latin typeface="微软雅黑" pitchFamily="34" charset="-122"/>
              <a:ea typeface="微软雅黑" pitchFamily="34" charset="-122"/>
            </a:endParaRPr>
          </a:p>
          <a:p>
            <a:pPr>
              <a:buFont typeface="Wingdings" pitchFamily="2" charset="2"/>
              <a:buNone/>
            </a:pPr>
            <a:r>
              <a:rPr lang="zh-CN" altLang="en-US" b="1" dirty="0">
                <a:latin typeface="微软雅黑" pitchFamily="34" charset="-122"/>
                <a:ea typeface="微软雅黑" pitchFamily="34" charset="-122"/>
              </a:rPr>
              <a:t>学习</a:t>
            </a:r>
            <a:r>
              <a:rPr lang="zh-CN" altLang="en-US" dirty="0">
                <a:latin typeface="微软雅黑" pitchFamily="34" charset="-122"/>
                <a:ea typeface="微软雅黑" pitchFamily="34" charset="-122"/>
              </a:rPr>
              <a:t>：系统在不断重复的工作中对本身能力的增强或改进，使得系统在下一次执行相同任务或类似任务（指的是具有相同分布的任务）时，比现在做的更好或效率更高。</a:t>
            </a:r>
          </a:p>
        </p:txBody>
      </p:sp>
      <p:sp>
        <p:nvSpPr>
          <p:cNvPr id="3" name="矩形 2"/>
          <p:cNvSpPr/>
          <p:nvPr/>
        </p:nvSpPr>
        <p:spPr>
          <a:xfrm>
            <a:off x="683568" y="3238976"/>
            <a:ext cx="7416824" cy="646331"/>
          </a:xfrm>
          <a:prstGeom prst="rect">
            <a:avLst/>
          </a:prstGeom>
        </p:spPr>
        <p:txBody>
          <a:bodyPr wrap="square">
            <a:spAutoFit/>
          </a:bodyPr>
          <a:lstStyle/>
          <a:p>
            <a:pPr marL="571500" indent="-571500">
              <a:buFont typeface="Wingdings" pitchFamily="2" charset="2"/>
              <a:buNone/>
            </a:pPr>
            <a:r>
              <a:rPr lang="zh-CN" altLang="en-US" b="1" dirty="0">
                <a:latin typeface="微软雅黑" pitchFamily="34" charset="-122"/>
                <a:ea typeface="微软雅黑" pitchFamily="34" charset="-122"/>
              </a:rPr>
              <a:t>机器学习</a:t>
            </a:r>
            <a:r>
              <a:rPr lang="zh-CN" altLang="en-US" dirty="0">
                <a:latin typeface="微软雅黑" pitchFamily="34" charset="-122"/>
                <a:ea typeface="微软雅黑" pitchFamily="34" charset="-122"/>
              </a:rPr>
              <a:t>：</a:t>
            </a:r>
            <a:r>
              <a:rPr lang="zh-CN" altLang="en-US" dirty="0"/>
              <a:t>通过经验提高系统自身性能的过程</a:t>
            </a:r>
            <a:r>
              <a:rPr lang="en-US" altLang="zh-CN" dirty="0"/>
              <a:t>(</a:t>
            </a:r>
            <a:r>
              <a:rPr lang="zh-CN" altLang="en-US" dirty="0"/>
              <a:t>系统自我改进</a:t>
            </a:r>
            <a:r>
              <a:rPr lang="en-US" altLang="zh-CN" dirty="0"/>
              <a:t>)</a:t>
            </a:r>
            <a:r>
              <a:rPr lang="zh-CN" altLang="en-US" dirty="0"/>
              <a:t>。</a:t>
            </a:r>
            <a:endParaRPr lang="en-US" altLang="zh-CN" dirty="0"/>
          </a:p>
          <a:p>
            <a:pPr marL="571500" indent="-571500">
              <a:buFont typeface="Wingdings" pitchFamily="2" charset="2"/>
              <a:buNone/>
            </a:pPr>
            <a:r>
              <a:rPr lang="en-US" altLang="zh-CN" dirty="0"/>
              <a:t>         </a:t>
            </a:r>
            <a:r>
              <a:rPr lang="zh-CN" altLang="en-US" dirty="0"/>
              <a:t>或者，</a:t>
            </a:r>
            <a:r>
              <a:rPr lang="zh-CN" altLang="en-US" dirty="0">
                <a:latin typeface="微软雅黑" pitchFamily="34" charset="-122"/>
                <a:ea typeface="微软雅黑" pitchFamily="34" charset="-122"/>
              </a:rPr>
              <a:t>计算机基于数据做出和改进预测或行为的一套方法。</a:t>
            </a:r>
          </a:p>
        </p:txBody>
      </p:sp>
    </p:spTree>
    <p:extLst>
      <p:ext uri="{BB962C8B-B14F-4D97-AF65-F5344CB8AC3E}">
        <p14:creationId xmlns:p14="http://schemas.microsoft.com/office/powerpoint/2010/main" val="61527651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3" y="1419622"/>
            <a:ext cx="4032448" cy="2585323"/>
          </a:xfrm>
          <a:prstGeom prst="rect">
            <a:avLst/>
          </a:prstGeom>
        </p:spPr>
        <p:txBody>
          <a:bodyPr wrap="square">
            <a:spAutoFit/>
          </a:bodyPr>
          <a:lstStyle/>
          <a:p>
            <a:pPr latinLnBrk="1">
              <a:lnSpc>
                <a:spcPct val="150000"/>
              </a:lnSpc>
            </a:pPr>
            <a:r>
              <a:rPr lang="zh-CN" altLang="en-US" dirty="0"/>
              <a:t>以宫颈癌数据集为例，看每个实例的预测如何与特征“年龄”相关联。 </a:t>
            </a:r>
            <a:endParaRPr lang="en-US" altLang="zh-CN" dirty="0"/>
          </a:p>
          <a:p>
            <a:pPr marL="285750" indent="-285750" latinLnBrk="1">
              <a:lnSpc>
                <a:spcPct val="150000"/>
              </a:lnSpc>
              <a:buFont typeface="Wingdings" pitchFamily="2" charset="2"/>
              <a:buChar char="p"/>
            </a:pPr>
            <a:r>
              <a:rPr lang="en-US" altLang="zh-CN" dirty="0"/>
              <a:t>ICE </a:t>
            </a:r>
            <a:r>
              <a:rPr lang="zh-CN" altLang="en-US" dirty="0"/>
              <a:t>图显示，对于大多数女性而言，年龄效应遵循 </a:t>
            </a:r>
            <a:r>
              <a:rPr lang="en-US" altLang="zh-CN" dirty="0"/>
              <a:t>50 </a:t>
            </a:r>
            <a:r>
              <a:rPr lang="zh-CN" altLang="en-US" dirty="0"/>
              <a:t>岁时增加的平均模式；例外：对于少数在年轻时具有高预测概率的女性。</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026" y="1220829"/>
            <a:ext cx="4603750" cy="332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67544" y="4299942"/>
            <a:ext cx="2553841" cy="507831"/>
          </a:xfrm>
          <a:prstGeom prst="rect">
            <a:avLst/>
          </a:prstGeom>
        </p:spPr>
        <p:txBody>
          <a:bodyPr wrap="none">
            <a:spAutoFit/>
          </a:bodyPr>
          <a:lstStyle/>
          <a:p>
            <a:pPr>
              <a:lnSpc>
                <a:spcPct val="150000"/>
              </a:lnSpc>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3" action="ppaction://hlinkfile"/>
              </a:rPr>
              <a:t>部分依赖图</a:t>
            </a:r>
            <a:r>
              <a:rPr lang="en-US"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3" action="ppaction://hlinkfile"/>
              </a:rPr>
              <a:t>-python</a:t>
            </a: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3" action="ppaction://hlinkfile"/>
              </a:rPr>
              <a:t>程序</a:t>
            </a:r>
            <a:endPar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61060945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387" y="1347614"/>
            <a:ext cx="45720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9512" y="1131590"/>
            <a:ext cx="4572000" cy="3170099"/>
          </a:xfrm>
          <a:prstGeom prst="rect">
            <a:avLst/>
          </a:prstGeom>
        </p:spPr>
        <p:txBody>
          <a:bodyPr>
            <a:spAutoFit/>
          </a:bodyPr>
          <a:lstStyle/>
          <a:p>
            <a:pPr marL="285750" indent="-285750">
              <a:lnSpc>
                <a:spcPts val="3000"/>
              </a:lnSpc>
              <a:buFont typeface="Wingdings" pitchFamily="2" charset="2"/>
              <a:buChar char="p"/>
            </a:pPr>
            <a:r>
              <a:rPr lang="zh-CN" altLang="en-US" dirty="0"/>
              <a:t>特征</a:t>
            </a:r>
            <a:r>
              <a:rPr lang="en-US" altLang="zh-CN" dirty="0" err="1"/>
              <a:t>X1</a:t>
            </a:r>
            <a:r>
              <a:rPr lang="en-US" altLang="zh-CN" dirty="0"/>
              <a:t>​  </a:t>
            </a:r>
            <a:r>
              <a:rPr lang="zh-CN" altLang="en-US" dirty="0"/>
              <a:t>和 </a:t>
            </a:r>
            <a:r>
              <a:rPr lang="en-US" altLang="zh-CN" dirty="0" err="1"/>
              <a:t>X2</a:t>
            </a:r>
            <a:r>
              <a:rPr lang="en-US" altLang="zh-CN" dirty="0"/>
              <a:t>​  </a:t>
            </a:r>
            <a:r>
              <a:rPr lang="zh-CN" altLang="en-US" dirty="0"/>
              <a:t>存在一定的线性关系，意味着假设特征之间互不相关的算法</a:t>
            </a:r>
            <a:r>
              <a:rPr lang="en-US" altLang="zh-CN" dirty="0" err="1"/>
              <a:t>PDP</a:t>
            </a:r>
            <a:r>
              <a:rPr lang="zh-CN" altLang="en-US" dirty="0"/>
              <a:t>无法应用。</a:t>
            </a:r>
          </a:p>
          <a:p>
            <a:pPr marL="285750" indent="-285750">
              <a:lnSpc>
                <a:spcPts val="3000"/>
              </a:lnSpc>
              <a:buFont typeface="Wingdings" pitchFamily="2" charset="2"/>
              <a:buChar char="p"/>
            </a:pPr>
            <a:r>
              <a:rPr lang="zh-CN" altLang="en-US" dirty="0"/>
              <a:t>当这个特征与其他特征有一定相关性时，部分依赖图会输出超过实际情况的预测结果。</a:t>
            </a:r>
            <a:endParaRPr lang="en-US" altLang="zh-CN" dirty="0"/>
          </a:p>
          <a:p>
            <a:pPr>
              <a:lnSpc>
                <a:spcPts val="3000"/>
              </a:lnSpc>
            </a:pPr>
            <a:r>
              <a:rPr lang="zh-CN" altLang="en-US" b="1" dirty="0"/>
              <a:t>累积局部效应图</a:t>
            </a:r>
            <a:r>
              <a:rPr lang="en-US" altLang="zh-CN" b="1" dirty="0"/>
              <a:t>ALE</a:t>
            </a:r>
            <a:r>
              <a:rPr lang="zh-CN" altLang="en-US" b="1" dirty="0"/>
              <a:t>（</a:t>
            </a:r>
            <a:r>
              <a:rPr lang="en-US" altLang="zh-CN" b="1" dirty="0"/>
              <a:t>Accumulated Local Effects</a:t>
            </a:r>
            <a:r>
              <a:rPr lang="zh-CN" altLang="en-US" b="1" dirty="0"/>
              <a:t>）</a:t>
            </a:r>
            <a:r>
              <a:rPr lang="zh-CN" altLang="en-US" dirty="0"/>
              <a:t>解决了特征之间存在相关性的问题 。</a:t>
            </a:r>
          </a:p>
        </p:txBody>
      </p:sp>
    </p:spTree>
    <p:extLst>
      <p:ext uri="{BB962C8B-B14F-4D97-AF65-F5344CB8AC3E}">
        <p14:creationId xmlns:p14="http://schemas.microsoft.com/office/powerpoint/2010/main" val="165558174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5387" y="1347614"/>
            <a:ext cx="45720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9512" y="1337270"/>
            <a:ext cx="4572000" cy="2585323"/>
          </a:xfrm>
          <a:prstGeom prst="rect">
            <a:avLst/>
          </a:prstGeom>
        </p:spPr>
        <p:txBody>
          <a:bodyPr>
            <a:spAutoFit/>
          </a:bodyPr>
          <a:lstStyle/>
          <a:p>
            <a:pPr marL="285750" indent="-285750">
              <a:lnSpc>
                <a:spcPct val="150000"/>
              </a:lnSpc>
              <a:buFont typeface="Wingdings" pitchFamily="2" charset="2"/>
              <a:buChar char="p"/>
            </a:pPr>
            <a:r>
              <a:rPr lang="en-US" altLang="zh-CN" dirty="0"/>
              <a:t>ALE</a:t>
            </a:r>
            <a:r>
              <a:rPr lang="zh-CN" altLang="en-US" dirty="0"/>
              <a:t>将特征划分为间隔</a:t>
            </a:r>
            <a:r>
              <a:rPr lang="en-US" altLang="zh-CN" dirty="0"/>
              <a:t>(</a:t>
            </a:r>
            <a:r>
              <a:rPr lang="zh-CN" altLang="en-US" dirty="0"/>
              <a:t>垂直线</a:t>
            </a:r>
            <a:r>
              <a:rPr lang="en-US" altLang="zh-CN" dirty="0"/>
              <a:t>)</a:t>
            </a:r>
            <a:r>
              <a:rPr lang="zh-CN" altLang="en-US" dirty="0"/>
              <a:t>，这样在间隔中的点很大程度是符合实际的点。</a:t>
            </a:r>
            <a:endParaRPr lang="en-US" altLang="zh-CN" dirty="0"/>
          </a:p>
          <a:p>
            <a:pPr marL="285750" indent="-285750">
              <a:lnSpc>
                <a:spcPct val="150000"/>
              </a:lnSpc>
              <a:buFont typeface="Wingdings" pitchFamily="2" charset="2"/>
              <a:buChar char="p"/>
            </a:pPr>
            <a:r>
              <a:rPr lang="zh-CN" altLang="en-US" dirty="0"/>
              <a:t>对于间隔中的数据实例</a:t>
            </a:r>
            <a:r>
              <a:rPr lang="en-US" altLang="zh-CN" dirty="0"/>
              <a:t>(</a:t>
            </a:r>
            <a:r>
              <a:rPr lang="zh-CN" altLang="en-US" dirty="0"/>
              <a:t>点</a:t>
            </a:r>
            <a:r>
              <a:rPr lang="en-US" altLang="zh-CN" dirty="0"/>
              <a:t>)</a:t>
            </a:r>
            <a:r>
              <a:rPr lang="zh-CN" altLang="en-US" dirty="0"/>
              <a:t>，用间隔的上限和下限</a:t>
            </a:r>
            <a:r>
              <a:rPr lang="en-US" altLang="zh-CN" dirty="0"/>
              <a:t>(⽔</a:t>
            </a:r>
            <a:r>
              <a:rPr lang="zh-CN" altLang="en-US" dirty="0"/>
              <a:t>平线</a:t>
            </a:r>
            <a:r>
              <a:rPr lang="en-US" altLang="zh-CN" dirty="0"/>
              <a:t>) </a:t>
            </a:r>
            <a:r>
              <a:rPr lang="zh-CN" altLang="en-US" dirty="0"/>
              <a:t>替换特征时，计算预测值的差异。这些差异被累积并中心化，形成</a:t>
            </a:r>
            <a:r>
              <a:rPr lang="en-US" altLang="zh-CN" dirty="0"/>
              <a:t>ALE</a:t>
            </a:r>
            <a:r>
              <a:rPr lang="zh-CN" altLang="en-US" dirty="0"/>
              <a:t>曲线。</a:t>
            </a:r>
          </a:p>
        </p:txBody>
      </p:sp>
    </p:spTree>
    <p:extLst>
      <p:ext uri="{BB962C8B-B14F-4D97-AF65-F5344CB8AC3E}">
        <p14:creationId xmlns:p14="http://schemas.microsoft.com/office/powerpoint/2010/main" val="258379497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7488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203598"/>
            <a:ext cx="6336704" cy="3831818"/>
          </a:xfrm>
          <a:prstGeom prst="rect">
            <a:avLst/>
          </a:prstGeom>
        </p:spPr>
        <p:txBody>
          <a:bodyPr wrap="square">
            <a:spAutoFit/>
          </a:bodyPr>
          <a:lstStyle/>
          <a:p>
            <a:pPr>
              <a:lnSpc>
                <a:spcPct val="150000"/>
              </a:lnSpc>
            </a:pPr>
            <a:r>
              <a:rPr lang="zh-CN" altLang="en-US" dirty="0"/>
              <a:t>部分依赖图、个体条件期望图、置换特征重要性、</a:t>
            </a:r>
            <a:r>
              <a:rPr lang="en-US" altLang="zh-CN" dirty="0"/>
              <a:t>LIME</a:t>
            </a:r>
            <a:r>
              <a:rPr lang="zh-CN" altLang="en-US" dirty="0"/>
              <a:t>、</a:t>
            </a:r>
            <a:r>
              <a:rPr lang="en-US" altLang="zh-CN" dirty="0" err="1"/>
              <a:t>SHAP</a:t>
            </a:r>
            <a:r>
              <a:rPr lang="zh-CN" altLang="en-US" dirty="0"/>
              <a:t>成为事后揭开机器学习模型⿊箱的有⼒⼯具。</a:t>
            </a:r>
            <a:endParaRPr lang="en-US" altLang="zh-CN" dirty="0"/>
          </a:p>
          <a:p>
            <a:pPr marL="285750" indent="-285750">
              <a:lnSpc>
                <a:spcPct val="150000"/>
              </a:lnSpc>
              <a:buFont typeface="Arial" pitchFamily="34" charset="0"/>
              <a:buChar char="•"/>
            </a:pPr>
            <a:r>
              <a:rPr lang="zh-CN" altLang="en-US" dirty="0"/>
              <a:t>部分依赖图和个体条件期望图：考察某项特征的不同取值对模型输出值的影响。</a:t>
            </a:r>
            <a:endParaRPr lang="en-US" altLang="zh-CN" dirty="0"/>
          </a:p>
          <a:p>
            <a:pPr marL="285750" indent="-285750">
              <a:lnSpc>
                <a:spcPct val="150000"/>
              </a:lnSpc>
              <a:buFont typeface="Arial" pitchFamily="34" charset="0"/>
              <a:buChar char="•"/>
            </a:pPr>
            <a:r>
              <a:rPr lang="zh-CN" altLang="en-US" b="1" dirty="0"/>
              <a:t>置换特征重要性：衡量了对特征值进行打乱后</a:t>
            </a:r>
            <a:r>
              <a:rPr lang="en-US" altLang="zh-CN" b="1" dirty="0"/>
              <a:t>,</a:t>
            </a:r>
            <a:r>
              <a:rPr lang="zh-CN" altLang="en-US" b="1" dirty="0"/>
              <a:t>模型的预测性能的变化。</a:t>
            </a:r>
            <a:endParaRPr lang="en-US" altLang="zh-CN" b="1" dirty="0"/>
          </a:p>
          <a:p>
            <a:pPr marL="285750" indent="-285750">
              <a:lnSpc>
                <a:spcPct val="150000"/>
              </a:lnSpc>
              <a:buFont typeface="Arial" pitchFamily="34" charset="0"/>
              <a:buChar char="•"/>
            </a:pPr>
            <a:r>
              <a:rPr lang="en-US" altLang="zh-CN" dirty="0"/>
              <a:t>LIME</a:t>
            </a:r>
            <a:r>
              <a:rPr lang="zh-CN" altLang="en-US" dirty="0"/>
              <a:t>：对于每条样本，寻找⼀个更容易解释的代理模型解释原模型。</a:t>
            </a:r>
          </a:p>
          <a:p>
            <a:pPr marL="285750" indent="-285750">
              <a:lnSpc>
                <a:spcPct val="150000"/>
              </a:lnSpc>
              <a:buFont typeface="Arial" pitchFamily="34" charset="0"/>
              <a:buChar char="•"/>
            </a:pPr>
            <a:r>
              <a:rPr lang="en-US" altLang="zh-CN" dirty="0" err="1"/>
              <a:t>SHAP</a:t>
            </a:r>
            <a:r>
              <a:rPr lang="zh-CN" altLang="en-US" dirty="0"/>
              <a:t>：源于博弈论，计算特征对模型输出的边际贡献。</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00" y="1183223"/>
            <a:ext cx="2610220" cy="360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7624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072356"/>
            <a:ext cx="8568952" cy="923330"/>
          </a:xfrm>
          <a:prstGeom prst="rect">
            <a:avLst/>
          </a:prstGeom>
        </p:spPr>
        <p:txBody>
          <a:bodyPr wrap="square">
            <a:spAutoFit/>
          </a:bodyPr>
          <a:lstStyle/>
          <a:p>
            <a:pPr>
              <a:lnSpc>
                <a:spcPct val="150000"/>
              </a:lnSpc>
            </a:pPr>
            <a:r>
              <a:rPr lang="zh-CN" altLang="en-US" dirty="0"/>
              <a:t>置换特征重要性（</a:t>
            </a:r>
            <a:r>
              <a:rPr lang="en-US" altLang="zh-CN" dirty="0"/>
              <a:t>Permutation feature importance</a:t>
            </a:r>
            <a:r>
              <a:rPr lang="zh-CN" altLang="en-US" dirty="0"/>
              <a:t>）是首先由</a:t>
            </a:r>
            <a:r>
              <a:rPr lang="en-US" altLang="zh-CN" dirty="0" err="1"/>
              <a:t>Breiman</a:t>
            </a:r>
            <a:r>
              <a:rPr lang="en-US" altLang="zh-CN" baseline="30000" dirty="0"/>
              <a:t>[3]</a:t>
            </a:r>
            <a:r>
              <a:rPr lang="en-US" altLang="zh-CN" dirty="0"/>
              <a:t>(2001)</a:t>
            </a:r>
            <a:r>
              <a:rPr lang="zh-CN" altLang="en-US" dirty="0"/>
              <a:t>提出用在随机森林模型上，</a:t>
            </a:r>
            <a:r>
              <a:rPr lang="en-US" altLang="zh-CN" dirty="0"/>
              <a:t> </a:t>
            </a:r>
            <a:r>
              <a:rPr lang="zh-CN" altLang="en-US" dirty="0"/>
              <a:t>后</a:t>
            </a:r>
            <a:r>
              <a:rPr lang="en-US" altLang="zh-CN" dirty="0"/>
              <a:t>Fisher</a:t>
            </a:r>
            <a:r>
              <a:rPr lang="zh-CN" altLang="en-US" dirty="0"/>
              <a:t>等</a:t>
            </a:r>
            <a:r>
              <a:rPr lang="en-US" altLang="zh-CN" baseline="30000" dirty="0"/>
              <a:t>[4] </a:t>
            </a:r>
            <a:r>
              <a:rPr lang="en-US" altLang="zh-CN" dirty="0"/>
              <a:t>(2019)</a:t>
            </a:r>
            <a:r>
              <a:rPr lang="zh-CN" altLang="en-US" dirty="0"/>
              <a:t>把它一般化，用在任何一个模型上。</a:t>
            </a:r>
            <a:endParaRPr lang="en-US" altLang="zh-CN"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2283" y="1995684"/>
            <a:ext cx="4427983" cy="2448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07" y="2088447"/>
            <a:ext cx="4355976" cy="226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22210" y="4397701"/>
            <a:ext cx="8208912" cy="738664"/>
          </a:xfrm>
          <a:prstGeom prst="rect">
            <a:avLst/>
          </a:prstGeom>
        </p:spPr>
        <p:txBody>
          <a:bodyPr wrap="square">
            <a:spAutoFit/>
          </a:bodyPr>
          <a:lstStyle/>
          <a:p>
            <a:r>
              <a:rPr lang="en-US" altLang="zh-CN" sz="1400" dirty="0"/>
              <a:t>[3]L </a:t>
            </a:r>
            <a:r>
              <a:rPr lang="en-US" altLang="zh-CN" sz="1400" dirty="0" err="1"/>
              <a:t>Breiman</a:t>
            </a:r>
            <a:r>
              <a:rPr lang="en-US" altLang="zh-CN" sz="1400" dirty="0"/>
              <a:t>, Random forests. Machine learning, 2001.</a:t>
            </a:r>
          </a:p>
          <a:p>
            <a:r>
              <a:rPr lang="en-US" altLang="zh-CN" sz="1400" dirty="0"/>
              <a:t>[4]A Fisher, et al., All models are wrong, but many are useful: Learning a variable’s importance by studying an entire class of prediction models simultaneously. Journal of Machine Learning Research, 2019.</a:t>
            </a:r>
            <a:endParaRPr lang="zh-CN" altLang="en-US" sz="1400" dirty="0"/>
          </a:p>
        </p:txBody>
      </p:sp>
    </p:spTree>
    <p:extLst>
      <p:ext uri="{BB962C8B-B14F-4D97-AF65-F5344CB8AC3E}">
        <p14:creationId xmlns:p14="http://schemas.microsoft.com/office/powerpoint/2010/main" val="305171115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885" y="1059582"/>
            <a:ext cx="8136904" cy="2169825"/>
          </a:xfrm>
          <a:prstGeom prst="rect">
            <a:avLst/>
          </a:prstGeom>
        </p:spPr>
        <p:txBody>
          <a:bodyPr wrap="square">
            <a:spAutoFit/>
          </a:bodyPr>
          <a:lstStyle/>
          <a:p>
            <a:pPr marL="285750" indent="-285750">
              <a:lnSpc>
                <a:spcPct val="150000"/>
              </a:lnSpc>
              <a:buFont typeface="Wingdings" pitchFamily="2" charset="2"/>
              <a:buChar char="p"/>
            </a:pPr>
            <a:r>
              <a:rPr lang="zh-CN" altLang="en-US" dirty="0"/>
              <a:t>置换特征重要性：通过置换某个特征后，计算模型预测误差的变化程度来衡量该特征的重要性。</a:t>
            </a:r>
            <a:endParaRPr lang="en-US" altLang="zh-CN" dirty="0"/>
          </a:p>
          <a:p>
            <a:pPr marL="285750" indent="-285750">
              <a:lnSpc>
                <a:spcPct val="150000"/>
              </a:lnSpc>
              <a:buFont typeface="Wingdings" pitchFamily="2" charset="2"/>
              <a:buChar char="p"/>
            </a:pPr>
            <a:r>
              <a:rPr lang="zh-CN" altLang="en-US" dirty="0"/>
              <a:t>举例，用以下特征来预测一个人的运动能力，改变体重的数据，比如随机交换里面的数据，发现模型的预测误差明显增加了，说明体重特征很重要。相反，如果模型的预测误差几乎没有变化，说明体重特征不重要。</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291830"/>
            <a:ext cx="2448818" cy="164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835249" y="4227934"/>
            <a:ext cx="3015505" cy="507831"/>
          </a:xfrm>
          <a:prstGeom prst="rect">
            <a:avLst/>
          </a:prstGeom>
        </p:spPr>
        <p:txBody>
          <a:bodyPr wrap="none">
            <a:spAutoFit/>
          </a:bodyPr>
          <a:lstStyle/>
          <a:p>
            <a:pPr>
              <a:lnSpc>
                <a:spcPct val="150000"/>
              </a:lnSpc>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4" action="ppaction://hlinkfile"/>
              </a:rPr>
              <a:t>置换特征重要性</a:t>
            </a:r>
            <a:r>
              <a:rPr lang="en-US"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4" action="ppaction://hlinkfile"/>
              </a:rPr>
              <a:t>-python</a:t>
            </a: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4" action="ppaction://hlinkfile"/>
              </a:rPr>
              <a:t>程序</a:t>
            </a:r>
            <a:endPar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48900324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23528" y="1439947"/>
            <a:ext cx="8568952" cy="2169825"/>
          </a:xfrm>
          <a:prstGeom prst="rect">
            <a:avLst/>
          </a:prstGeom>
        </p:spPr>
        <p:txBody>
          <a:bodyPr wrap="square">
            <a:spAutoFit/>
          </a:bodyPr>
          <a:lstStyle/>
          <a:p>
            <a:pPr>
              <a:lnSpc>
                <a:spcPct val="150000"/>
              </a:lnSpc>
            </a:pPr>
            <a:r>
              <a:rPr lang="zh-CN" altLang="en-US" dirty="0"/>
              <a:t>应该计算训练数据的重要性还是测试数据的重要性？</a:t>
            </a:r>
            <a:endParaRPr lang="en-US" altLang="zh-CN" dirty="0"/>
          </a:p>
          <a:p>
            <a:pPr>
              <a:lnSpc>
                <a:spcPct val="150000"/>
              </a:lnSpc>
            </a:pPr>
            <a:r>
              <a:rPr lang="zh-CN" altLang="en-US" b="1" dirty="0"/>
              <a:t>是想知道模型在多大程度上依赖于每个特征来进行预测（训练数据），</a:t>
            </a:r>
            <a:endParaRPr lang="en-US" altLang="zh-CN" b="1" dirty="0"/>
          </a:p>
          <a:p>
            <a:pPr>
              <a:lnSpc>
                <a:spcPct val="150000"/>
              </a:lnSpc>
            </a:pPr>
            <a:r>
              <a:rPr lang="zh-CN" altLang="en-US" b="1" dirty="0"/>
              <a:t>还是想知道特征对模型在未见数据上的性能有多大贡献（测试数据）。</a:t>
            </a:r>
            <a:endParaRPr lang="en-US" altLang="zh-CN" b="1" dirty="0"/>
          </a:p>
          <a:p>
            <a:pPr>
              <a:lnSpc>
                <a:spcPct val="150000"/>
              </a:lnSpc>
            </a:pPr>
            <a:r>
              <a:rPr lang="zh-CN" altLang="en-US" b="1" dirty="0"/>
              <a:t>目前，还没有研究解决训练数据与测试数据的问题。</a:t>
            </a:r>
            <a:endParaRPr lang="en-US" altLang="zh-CN" b="1" dirty="0"/>
          </a:p>
          <a:p>
            <a:pPr>
              <a:lnSpc>
                <a:spcPct val="150000"/>
              </a:lnSpc>
            </a:pPr>
            <a:endParaRPr lang="en-US" altLang="zh-CN" b="1" dirty="0"/>
          </a:p>
        </p:txBody>
      </p:sp>
    </p:spTree>
    <p:extLst>
      <p:ext uri="{BB962C8B-B14F-4D97-AF65-F5344CB8AC3E}">
        <p14:creationId xmlns:p14="http://schemas.microsoft.com/office/powerpoint/2010/main" val="3383963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26886" y="1131590"/>
            <a:ext cx="8568952" cy="2585323"/>
          </a:xfrm>
          <a:prstGeom prst="rect">
            <a:avLst/>
          </a:prstGeom>
        </p:spPr>
        <p:txBody>
          <a:bodyPr wrap="square">
            <a:spAutoFit/>
          </a:bodyPr>
          <a:lstStyle/>
          <a:p>
            <a:pPr>
              <a:lnSpc>
                <a:spcPct val="150000"/>
              </a:lnSpc>
            </a:pPr>
            <a:r>
              <a:rPr lang="zh-CN" altLang="en-US" dirty="0"/>
              <a:t>特点：</a:t>
            </a:r>
            <a:endParaRPr lang="en-US"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285750" indent="-285750">
              <a:lnSpc>
                <a:spcPct val="150000"/>
              </a:lnSpc>
              <a:buFont typeface="Wingdings" pitchFamily="2" charset="2"/>
              <a:buChar char="p"/>
            </a:pPr>
            <a:r>
              <a:rPr lang="zh-CN" altLang="en-US" dirty="0"/>
              <a:t>特征重要性提供了对模型行为的高度压缩的全局洞察力。使用错误率代替错误差的一个积极方面是，在不同问题之间，特征重要性度量是可比较的。</a:t>
            </a:r>
            <a:endParaRPr lang="en-US" altLang="zh-CN" dirty="0"/>
          </a:p>
          <a:p>
            <a:pPr marL="285750" indent="-285750">
              <a:lnSpc>
                <a:spcPct val="150000"/>
              </a:lnSpc>
              <a:buFont typeface="Wingdings" pitchFamily="2" charset="2"/>
              <a:buChar char="p"/>
            </a:pPr>
            <a:r>
              <a:rPr lang="zh-CN" altLang="en-US" dirty="0"/>
              <a:t>重要性测量会自动考虑到与其他特征的所有交互作用。特征重要性既考虑了主要特征效应，也考虑了模型性能的交互效应。</a:t>
            </a:r>
            <a:endParaRPr lang="en-US" altLang="zh-CN" dirty="0"/>
          </a:p>
          <a:p>
            <a:pPr marL="285750" indent="-285750">
              <a:lnSpc>
                <a:spcPct val="150000"/>
              </a:lnSpc>
              <a:buFont typeface="Wingdings" pitchFamily="2" charset="2"/>
              <a:buChar char="p"/>
            </a:pPr>
            <a:r>
              <a:rPr lang="zh-CN" altLang="en-US" dirty="0"/>
              <a:t>置换特征的重要性不需要重新训练模型。</a:t>
            </a:r>
            <a:endParaRPr lang="en-US" altLang="zh-CN" dirty="0"/>
          </a:p>
        </p:txBody>
      </p:sp>
    </p:spTree>
    <p:extLst>
      <p:ext uri="{BB962C8B-B14F-4D97-AF65-F5344CB8AC3E}">
        <p14:creationId xmlns:p14="http://schemas.microsoft.com/office/powerpoint/2010/main" val="285451653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79512" y="1158657"/>
            <a:ext cx="8784976" cy="2541080"/>
          </a:xfrm>
          <a:prstGeom prst="rect">
            <a:avLst/>
          </a:prstGeom>
        </p:spPr>
        <p:txBody>
          <a:bodyPr wrap="square">
            <a:spAutoFit/>
          </a:bodyPr>
          <a:lstStyle/>
          <a:p>
            <a:pPr marL="342900" indent="-342900">
              <a:lnSpc>
                <a:spcPct val="150000"/>
              </a:lnSpc>
              <a:buFont typeface="Wingdings" pitchFamily="2" charset="2"/>
              <a:buChar char="p"/>
            </a:pPr>
            <a:r>
              <a:rPr lang="zh-CN" altLang="en-US" dirty="0"/>
              <a:t>如果感兴趣的结果昂贵、耗时或难以测量（例如，因为它来自复杂的计算机模拟），则可以使用廉价且快速的结果替代模型。</a:t>
            </a:r>
            <a:endParaRPr lang="en-US" altLang="zh-CN" dirty="0"/>
          </a:p>
          <a:p>
            <a:pPr marL="342900" indent="-342900">
              <a:lnSpc>
                <a:spcPct val="150000"/>
              </a:lnSpc>
              <a:buFont typeface="Wingdings" pitchFamily="2" charset="2"/>
              <a:buChar char="p"/>
            </a:pPr>
            <a:r>
              <a:rPr lang="zh-CN" altLang="en-US" dirty="0"/>
              <a:t>基础模型是机器学习模型，代理模型必须是可解释的。代理模型的目的是尽可能准确地近似基础模型的预测，同时使其具有可解释性。</a:t>
            </a:r>
            <a:endParaRPr lang="en-US" altLang="zh-CN" dirty="0"/>
          </a:p>
          <a:p>
            <a:pPr marL="342900" indent="-342900">
              <a:lnSpc>
                <a:spcPct val="150000"/>
              </a:lnSpc>
              <a:buFont typeface="Wingdings" pitchFamily="2" charset="2"/>
              <a:buChar char="p"/>
            </a:pPr>
            <a:r>
              <a:rPr lang="zh-CN" altLang="en-US" dirty="0"/>
              <a:t>训练代理模型是一种与模型无关的方法，如果底层机器学习模型被另一个替换，仍然可以使用代理方法。黑盒模型类型和代理模型类型的选择是分离的。</a:t>
            </a:r>
          </a:p>
        </p:txBody>
      </p:sp>
    </p:spTree>
    <p:extLst>
      <p:ext uri="{BB962C8B-B14F-4D97-AF65-F5344CB8AC3E}">
        <p14:creationId xmlns:p14="http://schemas.microsoft.com/office/powerpoint/2010/main" val="197179624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753547"/>
            <a:ext cx="1663417" cy="202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907704" y="1113850"/>
            <a:ext cx="6914478" cy="1477328"/>
          </a:xfrm>
          <a:prstGeom prst="rect">
            <a:avLst/>
          </a:prstGeom>
        </p:spPr>
        <p:txBody>
          <a:bodyPr wrap="square">
            <a:spAutoFit/>
          </a:bodyPr>
          <a:lstStyle/>
          <a:p>
            <a:r>
              <a:rPr lang="en-US" altLang="zh-CN" dirty="0"/>
              <a:t>Herbert  Alexander  Simon </a:t>
            </a:r>
            <a:r>
              <a:rPr lang="zh-CN" altLang="en-US" dirty="0"/>
              <a:t>赫伯特 亚历山大 西蒙（</a:t>
            </a:r>
            <a:r>
              <a:rPr lang="en-US" altLang="zh-CN" dirty="0"/>
              <a:t>1916-2001</a:t>
            </a:r>
            <a:r>
              <a:rPr lang="zh-CN" altLang="en-US" dirty="0"/>
              <a:t>），研究领域涉及认知心理学、计算机科学、经济学、管理学、科学哲学等多个方面。他学识渊博，是现今很多学术领域的创始人之一，如人工智能、信息处理、决策理论、注意力经济、组织行为学、复杂系统等。创造了术语“有限理性”、“满意度（</a:t>
            </a:r>
            <a:r>
              <a:rPr lang="en-US" altLang="zh-CN" dirty="0"/>
              <a:t>satisficing</a:t>
            </a:r>
            <a:r>
              <a:rPr lang="zh-CN" altLang="en-US" dirty="0"/>
              <a:t>）”等</a:t>
            </a:r>
            <a:endParaRPr lang="en-US" altLang="zh-CN" dirty="0"/>
          </a:p>
        </p:txBody>
      </p:sp>
      <p:sp>
        <p:nvSpPr>
          <p:cNvPr id="5" name="矩形 4"/>
          <p:cNvSpPr/>
          <p:nvPr/>
        </p:nvSpPr>
        <p:spPr>
          <a:xfrm>
            <a:off x="148030" y="2926561"/>
            <a:ext cx="4639994" cy="1877437"/>
          </a:xfrm>
          <a:prstGeom prst="rect">
            <a:avLst/>
          </a:prstGeom>
        </p:spPr>
        <p:txBody>
          <a:bodyPr wrap="square">
            <a:spAutoFit/>
          </a:bodyPr>
          <a:lstStyle/>
          <a:p>
            <a:r>
              <a:rPr lang="en-US" altLang="zh-CN" sz="1600" dirty="0"/>
              <a:t>1936</a:t>
            </a:r>
            <a:r>
              <a:rPr lang="zh-CN" altLang="en-US" sz="1600" dirty="0"/>
              <a:t>年芝加哥大学政治系并获得文学学士学位</a:t>
            </a:r>
            <a:endParaRPr lang="en-US" altLang="zh-CN" sz="1600" dirty="0"/>
          </a:p>
          <a:p>
            <a:r>
              <a:rPr lang="en-US" altLang="zh-CN" sz="1600" dirty="0"/>
              <a:t>1943</a:t>
            </a:r>
            <a:r>
              <a:rPr lang="zh-CN" altLang="en-US" sz="1600" dirty="0"/>
              <a:t>年加利福尼亚大学完成管理决策的博士论文，成就经典著作</a:t>
            </a:r>
            <a:r>
              <a:rPr lang="en-US" altLang="zh-CN" sz="1600" dirty="0"/>
              <a:t>《</a:t>
            </a:r>
            <a:r>
              <a:rPr lang="zh-CN" altLang="en-US" sz="1600" dirty="0"/>
              <a:t>管理行为</a:t>
            </a:r>
            <a:r>
              <a:rPr lang="en-US" altLang="zh-CN" sz="1600" dirty="0"/>
              <a:t>》</a:t>
            </a:r>
          </a:p>
          <a:p>
            <a:r>
              <a:rPr lang="en-US" altLang="zh-CN" sz="1600" dirty="0"/>
              <a:t>1949</a:t>
            </a:r>
            <a:r>
              <a:rPr lang="zh-CN" altLang="en-US" sz="1600" dirty="0"/>
              <a:t>年卡内基美隆大学担任行政学和心理学教授，后来任计算机科学与心理学教授终生</a:t>
            </a:r>
            <a:endParaRPr lang="en-US" altLang="zh-CN" sz="1600" dirty="0"/>
          </a:p>
          <a:p>
            <a:r>
              <a:rPr lang="en-US" altLang="zh-CN" sz="1600" dirty="0"/>
              <a:t>1956</a:t>
            </a:r>
            <a:r>
              <a:rPr lang="zh-CN" altLang="en-US" sz="1600" dirty="0"/>
              <a:t>年西蒙、纽厄尔、麦卡锡、明斯基被公认为人工智能之父</a:t>
            </a:r>
            <a:endParaRPr lang="zh-CN" altLang="en-US" sz="1400" dirty="0"/>
          </a:p>
        </p:txBody>
      </p:sp>
      <p:sp>
        <p:nvSpPr>
          <p:cNvPr id="6" name="矩形 5"/>
          <p:cNvSpPr/>
          <p:nvPr/>
        </p:nvSpPr>
        <p:spPr>
          <a:xfrm>
            <a:off x="4712002" y="2680920"/>
            <a:ext cx="4324494" cy="2339102"/>
          </a:xfrm>
          <a:prstGeom prst="rect">
            <a:avLst/>
          </a:prstGeom>
        </p:spPr>
        <p:txBody>
          <a:bodyPr wrap="square">
            <a:spAutoFit/>
          </a:bodyPr>
          <a:lstStyle/>
          <a:p>
            <a:r>
              <a:rPr lang="en-US" altLang="zh-CN" sz="1600" dirty="0"/>
              <a:t>1957</a:t>
            </a:r>
            <a:r>
              <a:rPr lang="zh-CN" altLang="en-US" sz="1600" dirty="0"/>
              <a:t>年西蒙与别人合作开发了</a:t>
            </a:r>
            <a:r>
              <a:rPr lang="en-US" altLang="zh-CN" sz="1600" dirty="0" err="1"/>
              <a:t>IPL</a:t>
            </a:r>
            <a:r>
              <a:rPr lang="zh-CN" altLang="en-US" sz="1600" dirty="0"/>
              <a:t>语言最早的</a:t>
            </a:r>
            <a:r>
              <a:rPr lang="en-US" altLang="zh-CN" sz="1600" dirty="0"/>
              <a:t>AI</a:t>
            </a:r>
            <a:r>
              <a:rPr lang="zh-CN" altLang="en-US" sz="1600" dirty="0"/>
              <a:t>程序设计语言。</a:t>
            </a:r>
            <a:endParaRPr lang="en-US" altLang="zh-CN" sz="1600" dirty="0"/>
          </a:p>
          <a:p>
            <a:r>
              <a:rPr lang="en-US" altLang="zh-CN" sz="1600" dirty="0"/>
              <a:t>1958</a:t>
            </a:r>
            <a:r>
              <a:rPr lang="zh-CN" altLang="en-US" sz="1600" dirty="0"/>
              <a:t>年荣获美国心理学会杰出贡献奖</a:t>
            </a:r>
            <a:endParaRPr lang="en-US" altLang="zh-CN" sz="1600" dirty="0"/>
          </a:p>
          <a:p>
            <a:r>
              <a:rPr lang="en-US" altLang="zh-CN" sz="1600" dirty="0"/>
              <a:t>1970</a:t>
            </a:r>
            <a:r>
              <a:rPr lang="zh-CN" altLang="en-US" sz="1600" dirty="0"/>
              <a:t>年提出决策支持系统</a:t>
            </a:r>
            <a:r>
              <a:rPr lang="en-US" altLang="zh-CN" sz="1600" dirty="0" err="1"/>
              <a:t>DSS</a:t>
            </a:r>
            <a:r>
              <a:rPr lang="zh-CN" altLang="en-US" sz="1600" dirty="0"/>
              <a:t>。</a:t>
            </a:r>
            <a:endParaRPr lang="en-US" altLang="zh-CN" sz="1600" dirty="0"/>
          </a:p>
          <a:p>
            <a:r>
              <a:rPr lang="en-US" altLang="zh-CN" sz="1600" dirty="0"/>
              <a:t>1978</a:t>
            </a:r>
            <a:r>
              <a:rPr lang="zh-CN" altLang="en-US" sz="1600" dirty="0"/>
              <a:t>年诺贝尔经济学奖。</a:t>
            </a:r>
            <a:endParaRPr lang="en-US" altLang="zh-CN" sz="1600" dirty="0"/>
          </a:p>
          <a:p>
            <a:r>
              <a:rPr lang="en-US" altLang="zh-CN" sz="1600" dirty="0"/>
              <a:t>1986</a:t>
            </a:r>
            <a:r>
              <a:rPr lang="zh-CN" altLang="en-US" sz="1600" dirty="0"/>
              <a:t>年美国国家科学家奖章。</a:t>
            </a:r>
            <a:endParaRPr lang="en-US" altLang="zh-CN" sz="1600" dirty="0"/>
          </a:p>
          <a:p>
            <a:r>
              <a:rPr lang="en-US" altLang="zh-CN" sz="1600" dirty="0"/>
              <a:t>1993</a:t>
            </a:r>
            <a:r>
              <a:rPr lang="zh-CN" altLang="en-US" sz="1600" dirty="0"/>
              <a:t>年美国心理协会终身成就奖。</a:t>
            </a:r>
            <a:endParaRPr lang="en-US" altLang="zh-CN" sz="1600" dirty="0"/>
          </a:p>
          <a:p>
            <a:r>
              <a:rPr lang="en-US" altLang="zh-CN" sz="1600" dirty="0"/>
              <a:t>1970</a:t>
            </a:r>
            <a:r>
              <a:rPr lang="zh-CN" altLang="en-US" sz="1600" dirty="0"/>
              <a:t>年发展和完善了语义网络。</a:t>
            </a:r>
            <a:endParaRPr lang="en-US" altLang="zh-CN" sz="1600" dirty="0"/>
          </a:p>
          <a:p>
            <a:r>
              <a:rPr lang="en-US" altLang="zh-CN" sz="1600" dirty="0"/>
              <a:t>1975</a:t>
            </a:r>
            <a:r>
              <a:rPr lang="zh-CN" altLang="en-US" sz="1600" dirty="0"/>
              <a:t>年荣获图灵奖。</a:t>
            </a:r>
          </a:p>
        </p:txBody>
      </p:sp>
    </p:spTree>
    <p:extLst>
      <p:ext uri="{BB962C8B-B14F-4D97-AF65-F5344CB8AC3E}">
        <p14:creationId xmlns:p14="http://schemas.microsoft.com/office/powerpoint/2010/main" val="3342908186"/>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79512" y="1083173"/>
            <a:ext cx="8784976" cy="2956579"/>
          </a:xfrm>
          <a:prstGeom prst="rect">
            <a:avLst/>
          </a:prstGeom>
        </p:spPr>
        <p:txBody>
          <a:bodyPr wrap="square">
            <a:spAutoFit/>
          </a:bodyPr>
          <a:lstStyle/>
          <a:p>
            <a:pPr>
              <a:lnSpc>
                <a:spcPct val="150000"/>
              </a:lnSpc>
            </a:pPr>
            <a:r>
              <a:rPr lang="zh-CN" altLang="en-US" dirty="0"/>
              <a:t>执行以下步骤以获得代理模型：</a:t>
            </a:r>
          </a:p>
          <a:p>
            <a:pPr marL="457200" indent="-457200">
              <a:lnSpc>
                <a:spcPct val="150000"/>
              </a:lnSpc>
              <a:buFont typeface="+mj-lt"/>
              <a:buAutoNum type="arabicPeriod"/>
            </a:pPr>
            <a:r>
              <a:rPr lang="zh-CN" altLang="en-US" dirty="0"/>
              <a:t>选择数据集 </a:t>
            </a:r>
            <a:r>
              <a:rPr lang="en-US" altLang="zh-CN" dirty="0"/>
              <a:t>X</a:t>
            </a:r>
            <a:r>
              <a:rPr lang="zh-CN" altLang="en-US" dirty="0"/>
              <a:t>。</a:t>
            </a:r>
            <a:endParaRPr lang="en-US" altLang="zh-CN" dirty="0"/>
          </a:p>
          <a:p>
            <a:pPr marL="457200" indent="-457200">
              <a:lnSpc>
                <a:spcPct val="150000"/>
              </a:lnSpc>
              <a:buFont typeface="+mj-lt"/>
              <a:buAutoNum type="arabicPeriod"/>
            </a:pPr>
            <a:r>
              <a:rPr lang="zh-CN" altLang="en-US" dirty="0"/>
              <a:t>对于选定的数据集 </a:t>
            </a:r>
            <a:r>
              <a:rPr lang="en-US" altLang="zh-CN" dirty="0"/>
              <a:t>X</a:t>
            </a:r>
            <a:r>
              <a:rPr lang="zh-CN" altLang="en-US" dirty="0"/>
              <a:t>，获取黑盒模型的预测。</a:t>
            </a:r>
          </a:p>
          <a:p>
            <a:pPr marL="457200" indent="-457200">
              <a:lnSpc>
                <a:spcPct val="150000"/>
              </a:lnSpc>
              <a:buFont typeface="+mj-lt"/>
              <a:buAutoNum type="arabicPeriod"/>
            </a:pPr>
            <a:r>
              <a:rPr lang="zh-CN" altLang="en-US" dirty="0"/>
              <a:t>选择可解释的模型类型（线性模型、决策树</a:t>
            </a:r>
            <a:r>
              <a:rPr lang="en-US" altLang="zh-CN" dirty="0"/>
              <a:t>……</a:t>
            </a:r>
            <a:r>
              <a:rPr lang="zh-CN" altLang="en-US" dirty="0"/>
              <a:t>）。</a:t>
            </a:r>
          </a:p>
          <a:p>
            <a:pPr marL="457200" indent="-457200">
              <a:lnSpc>
                <a:spcPct val="150000"/>
              </a:lnSpc>
              <a:buFont typeface="+mj-lt"/>
              <a:buAutoNum type="arabicPeriod"/>
            </a:pPr>
            <a:r>
              <a:rPr lang="zh-CN" altLang="en-US" dirty="0"/>
              <a:t>在数据集 </a:t>
            </a:r>
            <a:r>
              <a:rPr lang="en-US" altLang="zh-CN" dirty="0"/>
              <a:t>X </a:t>
            </a:r>
            <a:r>
              <a:rPr lang="zh-CN" altLang="en-US" dirty="0"/>
              <a:t>及其预测上训练可解释模型。</a:t>
            </a:r>
          </a:p>
          <a:p>
            <a:pPr marL="457200" indent="-457200">
              <a:lnSpc>
                <a:spcPct val="150000"/>
              </a:lnSpc>
              <a:buFont typeface="+mj-lt"/>
              <a:buAutoNum type="arabicPeriod"/>
            </a:pPr>
            <a:r>
              <a:rPr lang="zh-CN" altLang="en-US" dirty="0"/>
              <a:t>衡量代理模型复制黑盒模型预测的程度。</a:t>
            </a:r>
          </a:p>
          <a:p>
            <a:pPr marL="457200" indent="-457200">
              <a:lnSpc>
                <a:spcPct val="150000"/>
              </a:lnSpc>
              <a:buFont typeface="+mj-lt"/>
              <a:buAutoNum type="arabicPeriod"/>
            </a:pPr>
            <a:r>
              <a:rPr lang="zh-CN" altLang="en-US" dirty="0"/>
              <a:t>解释代理模型。</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438" y="3338274"/>
            <a:ext cx="357505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76755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79512" y="1304765"/>
            <a:ext cx="8784976" cy="3416320"/>
          </a:xfrm>
          <a:prstGeom prst="rect">
            <a:avLst/>
          </a:prstGeom>
        </p:spPr>
        <p:txBody>
          <a:bodyPr wrap="square">
            <a:spAutoFit/>
          </a:bodyPr>
          <a:lstStyle/>
          <a:p>
            <a:pPr>
              <a:lnSpc>
                <a:spcPct val="150000"/>
              </a:lnSpc>
            </a:pPr>
            <a:r>
              <a:rPr lang="zh-CN" altLang="en-US" dirty="0"/>
              <a:t>一种衡量代理复制黑盒模型能力的方法是</a:t>
            </a:r>
            <a:r>
              <a:rPr lang="en-US" altLang="zh-CN" dirty="0"/>
              <a:t>R-</a:t>
            </a:r>
            <a:r>
              <a:rPr lang="zh-CN" altLang="en-US" dirty="0"/>
              <a:t>平方：</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         是的是代理模型的第 </a:t>
            </a:r>
            <a:r>
              <a:rPr lang="en-US" altLang="zh-CN" dirty="0"/>
              <a:t>i </a:t>
            </a:r>
            <a:r>
              <a:rPr lang="zh-CN" altLang="en-US" dirty="0"/>
              <a:t>个实例的预测，      是黑盒模型的预测和      是黑盒模型预测的平均值。</a:t>
            </a:r>
            <a:r>
              <a:rPr lang="en-US" altLang="zh-CN" dirty="0"/>
              <a:t>SSE </a:t>
            </a:r>
            <a:r>
              <a:rPr lang="zh-CN" altLang="en-US" dirty="0"/>
              <a:t>代表误差平方和，</a:t>
            </a:r>
            <a:r>
              <a:rPr lang="en-US" altLang="zh-CN" dirty="0"/>
              <a:t>SST </a:t>
            </a:r>
            <a:r>
              <a:rPr lang="zh-CN" altLang="en-US" dirty="0"/>
              <a:t>代表总平方和。</a:t>
            </a:r>
            <a:r>
              <a:rPr lang="en-US" altLang="zh-CN" dirty="0"/>
              <a:t>R -</a:t>
            </a:r>
            <a:r>
              <a:rPr lang="zh-CN" altLang="en-US" dirty="0"/>
              <a:t>平方度量可以解释为代理模型捕获的方差百分比。如果 </a:t>
            </a:r>
            <a:r>
              <a:rPr lang="en-US" altLang="zh-CN" dirty="0"/>
              <a:t>R- </a:t>
            </a:r>
            <a:r>
              <a:rPr lang="zh-CN" altLang="en-US" dirty="0"/>
              <a:t>平方接近 </a:t>
            </a:r>
            <a:r>
              <a:rPr lang="en-US" altLang="zh-CN" dirty="0"/>
              <a:t>1</a:t>
            </a:r>
            <a:r>
              <a:rPr lang="zh-CN" altLang="en-US" dirty="0"/>
              <a:t>（</a:t>
            </a:r>
            <a:r>
              <a:rPr lang="en-US" altLang="zh-CN" dirty="0"/>
              <a:t>= </a:t>
            </a:r>
            <a:r>
              <a:rPr lang="zh-CN" altLang="en-US" dirty="0"/>
              <a:t>低 </a:t>
            </a:r>
            <a:r>
              <a:rPr lang="en-US" altLang="zh-CN" dirty="0"/>
              <a:t>SSE</a:t>
            </a:r>
            <a:r>
              <a:rPr lang="zh-CN" altLang="en-US" dirty="0"/>
              <a:t>），则可解释模型非常接近黑盒模型的行为。如果 </a:t>
            </a:r>
            <a:r>
              <a:rPr lang="en-US" altLang="zh-CN" dirty="0"/>
              <a:t>R </a:t>
            </a:r>
            <a:r>
              <a:rPr lang="zh-CN" altLang="en-US" dirty="0"/>
              <a:t>平方接近 </a:t>
            </a:r>
            <a:r>
              <a:rPr lang="en-US" altLang="zh-CN" dirty="0"/>
              <a:t>0</a:t>
            </a:r>
            <a:r>
              <a:rPr lang="zh-CN" altLang="en-US" dirty="0"/>
              <a:t>（</a:t>
            </a:r>
            <a:r>
              <a:rPr lang="en-US" altLang="zh-CN" dirty="0"/>
              <a:t>= </a:t>
            </a:r>
            <a:r>
              <a:rPr lang="zh-CN" altLang="en-US" dirty="0"/>
              <a:t>高 </a:t>
            </a:r>
            <a:r>
              <a:rPr lang="en-US" altLang="zh-CN" dirty="0"/>
              <a:t>SSE</a:t>
            </a:r>
            <a:r>
              <a:rPr lang="zh-CN" altLang="en-US" dirty="0"/>
              <a:t>），则可解释模型无法解释黑盒模型。</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851670"/>
            <a:ext cx="4608512" cy="93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3012925"/>
            <a:ext cx="413792" cy="41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7984" y="3045482"/>
            <a:ext cx="433207" cy="348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0272" y="3008778"/>
            <a:ext cx="245995" cy="40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419660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203598"/>
            <a:ext cx="6336704" cy="3831818"/>
          </a:xfrm>
          <a:prstGeom prst="rect">
            <a:avLst/>
          </a:prstGeom>
        </p:spPr>
        <p:txBody>
          <a:bodyPr wrap="square">
            <a:spAutoFit/>
          </a:bodyPr>
          <a:lstStyle/>
          <a:p>
            <a:pPr>
              <a:lnSpc>
                <a:spcPct val="150000"/>
              </a:lnSpc>
            </a:pPr>
            <a:r>
              <a:rPr lang="zh-CN" altLang="en-US" dirty="0"/>
              <a:t>部分依赖图、个体条件期望图、置换特征重要性、</a:t>
            </a:r>
            <a:r>
              <a:rPr lang="en-US" altLang="zh-CN" dirty="0"/>
              <a:t>LIME</a:t>
            </a:r>
            <a:r>
              <a:rPr lang="zh-CN" altLang="en-US" dirty="0"/>
              <a:t>、</a:t>
            </a:r>
            <a:r>
              <a:rPr lang="en-US" altLang="zh-CN" dirty="0" err="1"/>
              <a:t>SHAP</a:t>
            </a:r>
            <a:r>
              <a:rPr lang="zh-CN" altLang="en-US" dirty="0"/>
              <a:t>成为事后揭开机器学习模型⿊箱的有⼒⼯具。</a:t>
            </a:r>
            <a:endParaRPr lang="en-US" altLang="zh-CN" dirty="0"/>
          </a:p>
          <a:p>
            <a:pPr marL="285750" indent="-285750">
              <a:lnSpc>
                <a:spcPct val="150000"/>
              </a:lnSpc>
              <a:buFont typeface="Arial" pitchFamily="34" charset="0"/>
              <a:buChar char="•"/>
            </a:pPr>
            <a:r>
              <a:rPr lang="zh-CN" altLang="en-US" dirty="0"/>
              <a:t>部分依赖图和个体条件期望图：考察某项特征的不同取值对模型输出值的影响。</a:t>
            </a:r>
            <a:endParaRPr lang="en-US" altLang="zh-CN" dirty="0"/>
          </a:p>
          <a:p>
            <a:pPr marL="285750" indent="-285750">
              <a:lnSpc>
                <a:spcPct val="150000"/>
              </a:lnSpc>
              <a:buFont typeface="Arial" pitchFamily="34" charset="0"/>
              <a:buChar char="•"/>
            </a:pPr>
            <a:r>
              <a:rPr lang="zh-CN" altLang="en-US" dirty="0"/>
              <a:t>置换特征重要性：衡量了对特征值进行打乱后</a:t>
            </a:r>
            <a:r>
              <a:rPr lang="en-US" altLang="zh-CN" dirty="0"/>
              <a:t>,</a:t>
            </a:r>
            <a:r>
              <a:rPr lang="zh-CN" altLang="en-US" dirty="0"/>
              <a:t>模型的预测性能的变化。</a:t>
            </a:r>
            <a:endParaRPr lang="en-US" altLang="zh-CN" dirty="0"/>
          </a:p>
          <a:p>
            <a:pPr marL="285750" indent="-285750">
              <a:lnSpc>
                <a:spcPct val="150000"/>
              </a:lnSpc>
              <a:buFont typeface="Arial" pitchFamily="34" charset="0"/>
              <a:buChar char="•"/>
            </a:pPr>
            <a:r>
              <a:rPr lang="en-US" altLang="zh-CN" b="1" dirty="0"/>
              <a:t>LIME</a:t>
            </a:r>
            <a:r>
              <a:rPr lang="zh-CN" altLang="en-US" b="1" dirty="0"/>
              <a:t>：对于每条样本，寻找⼀个更容易解释的代理模型解释原模型。</a:t>
            </a:r>
          </a:p>
          <a:p>
            <a:pPr marL="285750" indent="-285750">
              <a:lnSpc>
                <a:spcPct val="150000"/>
              </a:lnSpc>
              <a:buFont typeface="Arial" pitchFamily="34" charset="0"/>
              <a:buChar char="•"/>
            </a:pPr>
            <a:r>
              <a:rPr lang="en-US" altLang="zh-CN" dirty="0" err="1"/>
              <a:t>SHAP</a:t>
            </a:r>
            <a:r>
              <a:rPr lang="zh-CN" altLang="en-US" dirty="0"/>
              <a:t>：源于博弈论，计算特征对模型输出的边际贡献。</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00" y="1183223"/>
            <a:ext cx="2610220" cy="360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5366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627" y="1059582"/>
            <a:ext cx="8136904" cy="3939540"/>
          </a:xfrm>
          <a:prstGeom prst="rect">
            <a:avLst/>
          </a:prstGeom>
        </p:spPr>
        <p:txBody>
          <a:bodyPr wrap="square">
            <a:spAutoFit/>
          </a:bodyPr>
          <a:lstStyle/>
          <a:p>
            <a:pPr marL="342900" indent="-342900">
              <a:lnSpc>
                <a:spcPts val="3000"/>
              </a:lnSpc>
              <a:buFont typeface="Wingdings" pitchFamily="2" charset="2"/>
              <a:buChar char="p"/>
            </a:pPr>
            <a:r>
              <a:rPr lang="en-US" altLang="zh-CN" dirty="0"/>
              <a:t>LIME</a:t>
            </a:r>
            <a:r>
              <a:rPr lang="zh-CN" altLang="en-US" dirty="0"/>
              <a:t>（</a:t>
            </a:r>
            <a:r>
              <a:rPr lang="en-US" altLang="zh-CN" dirty="0"/>
              <a:t>Local Interpretable Model-agnostic Explanations</a:t>
            </a:r>
            <a:r>
              <a:rPr lang="zh-CN" altLang="en-US" dirty="0"/>
              <a:t>）算法是在</a:t>
            </a:r>
            <a:r>
              <a:rPr lang="en-US" altLang="zh-CN" dirty="0"/>
              <a:t>Marco </a:t>
            </a:r>
            <a:r>
              <a:rPr lang="en-US" altLang="zh-CN" dirty="0" err="1"/>
              <a:t>Tulio</a:t>
            </a:r>
            <a:r>
              <a:rPr lang="en-US" altLang="zh-CN" dirty="0"/>
              <a:t> </a:t>
            </a:r>
            <a:r>
              <a:rPr lang="en-US" altLang="zh-CN" dirty="0" err="1"/>
              <a:t>Ribeiro2016</a:t>
            </a:r>
            <a:r>
              <a:rPr lang="zh-CN" altLang="en-US" dirty="0"/>
              <a:t>年发表的论文</a:t>
            </a:r>
            <a:r>
              <a:rPr lang="en-US" altLang="zh-CN" dirty="0"/>
              <a:t>《“Why Should I Trust You?” Explaining the Predictions of Any Classiﬁer》</a:t>
            </a:r>
            <a:r>
              <a:rPr lang="zh-CN" altLang="en-US" dirty="0"/>
              <a:t>中介绍的。</a:t>
            </a:r>
          </a:p>
          <a:p>
            <a:pPr marL="285750" indent="-285750">
              <a:lnSpc>
                <a:spcPts val="3000"/>
              </a:lnSpc>
              <a:buFont typeface="Wingdings" pitchFamily="2" charset="2"/>
              <a:buChar char="p"/>
            </a:pPr>
            <a:r>
              <a:rPr lang="en-US" altLang="zh-CN" dirty="0"/>
              <a:t>Local: </a:t>
            </a:r>
            <a:r>
              <a:rPr lang="zh-CN" altLang="en-US" dirty="0"/>
              <a:t>基于想要解释的预测值及其附近的样本，构建局部的线性模型或其他代理模型。</a:t>
            </a:r>
            <a:r>
              <a:rPr lang="en-US" altLang="zh-CN" dirty="0"/>
              <a:t>Interpretable: LIME</a:t>
            </a:r>
            <a:r>
              <a:rPr lang="zh-CN" altLang="en-US" dirty="0"/>
              <a:t>做出的解释易被人类理解。</a:t>
            </a:r>
            <a:r>
              <a:rPr lang="en-US" altLang="zh-CN" dirty="0"/>
              <a:t>Model-Agnostic: LIME</a:t>
            </a:r>
            <a:r>
              <a:rPr lang="zh-CN" altLang="en-US" dirty="0"/>
              <a:t>解释的算法与模型无关，无论是用</a:t>
            </a:r>
            <a:r>
              <a:rPr lang="en-US" altLang="zh-CN" dirty="0"/>
              <a:t>Random Forest</a:t>
            </a:r>
            <a:r>
              <a:rPr lang="zh-CN" altLang="en-US" dirty="0"/>
              <a:t>、</a:t>
            </a:r>
            <a:r>
              <a:rPr lang="en-US" altLang="zh-CN" dirty="0" err="1"/>
              <a:t>SVM</a:t>
            </a:r>
            <a:r>
              <a:rPr lang="zh-CN" altLang="en-US" dirty="0"/>
              <a:t>还是</a:t>
            </a:r>
            <a:r>
              <a:rPr lang="en-US" altLang="zh-CN" dirty="0" err="1"/>
              <a:t>XGBoost</a:t>
            </a:r>
            <a:r>
              <a:rPr lang="zh-CN" altLang="en-US" dirty="0"/>
              <a:t>等各种复杂的模型，得到的预测结果都能使用</a:t>
            </a:r>
            <a:r>
              <a:rPr lang="en-US" altLang="zh-CN" dirty="0"/>
              <a:t>LIME</a:t>
            </a:r>
            <a:r>
              <a:rPr lang="zh-CN" altLang="en-US" dirty="0"/>
              <a:t>方法来解释。</a:t>
            </a:r>
            <a:r>
              <a:rPr lang="en-US" altLang="zh-CN" dirty="0"/>
              <a:t>Explanations: LIME</a:t>
            </a:r>
            <a:r>
              <a:rPr lang="zh-CN" altLang="en-US" dirty="0"/>
              <a:t>是一种解释方法。</a:t>
            </a:r>
            <a:endParaRPr lang="en-US" altLang="zh-CN" dirty="0"/>
          </a:p>
          <a:p>
            <a:pPr marL="285750" indent="-285750">
              <a:lnSpc>
                <a:spcPts val="3000"/>
              </a:lnSpc>
              <a:buFont typeface="Wingdings" pitchFamily="2" charset="2"/>
              <a:buChar char="p"/>
            </a:pPr>
            <a:r>
              <a:rPr lang="zh-CN" altLang="en-US" dirty="0"/>
              <a:t>专注于训练局部代理模型以解释单个预测，即构造局部样本特征和预测结果之间的关系，利用局部可解释的模型对黑盒模型的预测结果进行解释。</a:t>
            </a:r>
            <a:endParaRPr lang="zh-CN" altLang="en-US" sz="2000" dirty="0"/>
          </a:p>
        </p:txBody>
      </p:sp>
    </p:spTree>
    <p:extLst>
      <p:ext uri="{BB962C8B-B14F-4D97-AF65-F5344CB8AC3E}">
        <p14:creationId xmlns:p14="http://schemas.microsoft.com/office/powerpoint/2010/main" val="94015746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3075806"/>
            <a:ext cx="7416824" cy="1338828"/>
          </a:xfrm>
          <a:prstGeom prst="rect">
            <a:avLst/>
          </a:prstGeom>
        </p:spPr>
        <p:txBody>
          <a:bodyPr wrap="square">
            <a:spAutoFit/>
          </a:bodyPr>
          <a:lstStyle/>
          <a:p>
            <a:pPr marL="285750" indent="-285750">
              <a:lnSpc>
                <a:spcPct val="150000"/>
              </a:lnSpc>
              <a:buFont typeface="Wingdings" pitchFamily="2" charset="2"/>
              <a:buChar char="p"/>
            </a:pPr>
            <a:r>
              <a:rPr lang="zh-CN" altLang="en-US" dirty="0"/>
              <a:t>红色</a:t>
            </a:r>
            <a:r>
              <a:rPr lang="en-US" altLang="zh-CN" dirty="0"/>
              <a:t>/</a:t>
            </a:r>
            <a:r>
              <a:rPr lang="zh-CN" altLang="en-US" dirty="0"/>
              <a:t>蓝色区域边界为决策函数，表示一个复杂模型，很难从全局用一个可解释的模型（例如线性模型）去逼近拟合它。</a:t>
            </a:r>
            <a:endParaRPr lang="en-US" altLang="zh-CN" dirty="0"/>
          </a:p>
          <a:p>
            <a:pPr marL="285750" indent="-285750">
              <a:lnSpc>
                <a:spcPct val="150000"/>
              </a:lnSpc>
              <a:buFont typeface="Wingdings" pitchFamily="2" charset="2"/>
              <a:buChar char="p"/>
            </a:pPr>
            <a:r>
              <a:rPr lang="zh-CN" altLang="en-US" dirty="0"/>
              <a:t>关注点从全局放到局部时，局部是可以用线性模型去拟合的。</a:t>
            </a:r>
            <a:endParaRPr lang="en-US" altLang="zh-CN"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771549"/>
            <a:ext cx="4104456" cy="2252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01141" y="4515966"/>
            <a:ext cx="7992888" cy="523220"/>
          </a:xfrm>
          <a:prstGeom prst="rect">
            <a:avLst/>
          </a:prstGeom>
        </p:spPr>
        <p:txBody>
          <a:bodyPr wrap="square">
            <a:spAutoFit/>
          </a:bodyPr>
          <a:lstStyle/>
          <a:p>
            <a:r>
              <a:rPr lang="en-US" altLang="zh-CN" sz="1400" dirty="0">
                <a:latin typeface="Times New Roman" pitchFamily="18" charset="0"/>
                <a:cs typeface="Times New Roman" pitchFamily="18" charset="0"/>
              </a:rPr>
              <a:t>[5] M T </a:t>
            </a:r>
            <a:r>
              <a:rPr lang="en-US" altLang="zh-CN" sz="1400" dirty="0" err="1">
                <a:latin typeface="Times New Roman" pitchFamily="18" charset="0"/>
                <a:cs typeface="Times New Roman" pitchFamily="18" charset="0"/>
              </a:rPr>
              <a:t>Ribeiro</a:t>
            </a:r>
            <a:r>
              <a:rPr lang="en-US" altLang="zh-CN" sz="1400" dirty="0">
                <a:latin typeface="Times New Roman" pitchFamily="18" charset="0"/>
                <a:cs typeface="Times New Roman" pitchFamily="18" charset="0"/>
              </a:rPr>
              <a:t>, et al. “Why Should I Trust You?” Explaining the Predictions of Any Classifier. 2016. https://arxiv.org/pdf/1602.04938.pdf</a:t>
            </a:r>
            <a:endParaRPr lang="zh-CN" alt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165939642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1059582"/>
            <a:ext cx="8856984" cy="1938992"/>
          </a:xfrm>
          <a:prstGeom prst="rect">
            <a:avLst/>
          </a:prstGeom>
        </p:spPr>
        <p:txBody>
          <a:bodyPr wrap="square">
            <a:spAutoFit/>
          </a:bodyPr>
          <a:lstStyle/>
          <a:p>
            <a:pPr marL="800100" lvl="1" indent="-342900">
              <a:lnSpc>
                <a:spcPct val="150000"/>
              </a:lnSpc>
              <a:buFont typeface="+mj-lt"/>
              <a:buAutoNum type="arabicPeriod"/>
            </a:pPr>
            <a:r>
              <a:rPr lang="zh-CN" altLang="en-US" sz="1600" dirty="0"/>
              <a:t>选取关注的样本点，如图加粗的红色十字表示需要解释的样本点</a:t>
            </a:r>
            <a:r>
              <a:rPr lang="en-US" altLang="zh-CN" sz="1600" dirty="0"/>
              <a:t>x</a:t>
            </a:r>
            <a:r>
              <a:rPr lang="zh-CN" altLang="en-US" sz="1600" dirty="0"/>
              <a:t>；</a:t>
            </a:r>
            <a:endParaRPr lang="en-US" altLang="zh-CN" sz="1600" dirty="0"/>
          </a:p>
          <a:p>
            <a:pPr marL="800100" lvl="1" indent="-342900">
              <a:lnSpc>
                <a:spcPct val="150000"/>
              </a:lnSpc>
              <a:buFont typeface="+mj-lt"/>
              <a:buAutoNum type="arabicPeriod"/>
            </a:pPr>
            <a:r>
              <a:rPr lang="zh-CN" altLang="en-US" sz="1600" dirty="0"/>
              <a:t>在该样本点周围进行扰动采样</a:t>
            </a:r>
            <a:r>
              <a:rPr lang="en-US" altLang="zh-CN" sz="1600" dirty="0"/>
              <a:t>z</a:t>
            </a:r>
            <a:r>
              <a:rPr lang="zh-CN" altLang="en-US" sz="1600" dirty="0"/>
              <a:t>；</a:t>
            </a:r>
            <a:endParaRPr lang="en-US" altLang="zh-CN" sz="1600" dirty="0"/>
          </a:p>
          <a:p>
            <a:pPr marL="800100" lvl="1" indent="-342900">
              <a:lnSpc>
                <a:spcPct val="150000"/>
              </a:lnSpc>
              <a:buFont typeface="+mj-lt"/>
              <a:buAutoNum type="arabicPeriod"/>
            </a:pPr>
            <a:r>
              <a:rPr lang="zh-CN" altLang="en-US" sz="1600" dirty="0"/>
              <a:t>将采样出的样本</a:t>
            </a:r>
            <a:r>
              <a:rPr lang="en-US" altLang="zh-CN" sz="1600" dirty="0"/>
              <a:t>z</a:t>
            </a:r>
            <a:r>
              <a:rPr lang="zh-CN" altLang="en-US" sz="1600" dirty="0"/>
              <a:t>用复杂预测模型并得到结果（一些样本红色，一些样本蓝色点）；</a:t>
            </a:r>
            <a:endParaRPr lang="en-US" altLang="zh-CN" sz="1600" dirty="0"/>
          </a:p>
          <a:p>
            <a:pPr marL="800100" lvl="1" indent="-342900">
              <a:lnSpc>
                <a:spcPct val="150000"/>
              </a:lnSpc>
              <a:buFont typeface="+mj-lt"/>
              <a:buAutoNum type="arabicPeriod"/>
            </a:pPr>
            <a:r>
              <a:rPr lang="zh-CN" altLang="en-US" sz="1600" dirty="0"/>
              <a:t>定义一个</a:t>
            </a:r>
            <a:r>
              <a:rPr lang="zh-CN" altLang="en-US" sz="1600" b="1" dirty="0"/>
              <a:t>相似度</a:t>
            </a:r>
            <a:r>
              <a:rPr lang="zh-CN" altLang="en-US" sz="1600" dirty="0"/>
              <a:t>计算方式，按照他们到</a:t>
            </a:r>
            <a:r>
              <a:rPr lang="en-US" altLang="zh-CN" sz="1600" dirty="0"/>
              <a:t>x</a:t>
            </a:r>
            <a:r>
              <a:rPr lang="zh-CN" altLang="en-US" sz="1600" dirty="0"/>
              <a:t>的距离赋予样本权重；</a:t>
            </a:r>
            <a:endParaRPr lang="en-US" altLang="zh-CN" sz="1600" dirty="0"/>
          </a:p>
          <a:p>
            <a:pPr marL="800100" lvl="1" indent="-342900">
              <a:lnSpc>
                <a:spcPct val="150000"/>
              </a:lnSpc>
              <a:buFont typeface="+mj-lt"/>
              <a:buAutoNum type="arabicPeriod"/>
            </a:pPr>
            <a:r>
              <a:rPr lang="zh-CN" altLang="en-US" sz="1600" dirty="0"/>
              <a:t>选取的</a:t>
            </a:r>
            <a:r>
              <a:rPr lang="en-US" altLang="zh-CN" sz="1600" dirty="0"/>
              <a:t>K</a:t>
            </a:r>
            <a:r>
              <a:rPr lang="zh-CN" altLang="en-US" sz="1600" dirty="0"/>
              <a:t>个特征来解释，通过采样样本学习</a:t>
            </a:r>
            <a:r>
              <a:rPr lang="zh-CN" altLang="en-US" sz="1600" b="1" dirty="0"/>
              <a:t>局部可解释模型</a:t>
            </a:r>
            <a:r>
              <a:rPr lang="en-US" altLang="zh-CN" sz="1600" dirty="0"/>
              <a:t>(</a:t>
            </a:r>
            <a:r>
              <a:rPr lang="zh-CN" altLang="en-US" sz="1600" dirty="0"/>
              <a:t>如线性或决策树</a:t>
            </a:r>
            <a:r>
              <a:rPr lang="en-US" altLang="zh-CN" sz="1600" dirty="0"/>
              <a:t>)</a:t>
            </a:r>
            <a:r>
              <a:rPr lang="zh-CN" altLang="en-US" sz="1600" dirty="0"/>
              <a:t>，虚线表示。</a:t>
            </a:r>
          </a:p>
        </p:txBody>
      </p:sp>
      <p:sp>
        <p:nvSpPr>
          <p:cNvPr id="4" name="AutoShape 2" descr="https://pic2.zhimg.com/80/v2-121194f5eaa8399a6bc26a02426cfa85_144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3028638"/>
            <a:ext cx="7947781" cy="200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30124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1091" y="1154879"/>
            <a:ext cx="3071675" cy="369332"/>
          </a:xfrm>
          <a:prstGeom prst="rect">
            <a:avLst/>
          </a:prstGeom>
        </p:spPr>
        <p:txBody>
          <a:bodyPr wrap="none">
            <a:spAutoFit/>
          </a:bodyPr>
          <a:lstStyle/>
          <a:p>
            <a:r>
              <a:rPr lang="zh-CN" altLang="en-US" dirty="0"/>
              <a:t>（</a:t>
            </a:r>
            <a:r>
              <a:rPr lang="en-US" altLang="zh-CN" dirty="0"/>
              <a:t>1</a:t>
            </a:r>
            <a:r>
              <a:rPr lang="zh-CN" altLang="en-US" dirty="0"/>
              <a:t>）目标函数中引入相似度</a:t>
            </a:r>
          </a:p>
        </p:txBody>
      </p:sp>
      <p:sp>
        <p:nvSpPr>
          <p:cNvPr id="3" name="矩形 2"/>
          <p:cNvSpPr/>
          <p:nvPr/>
        </p:nvSpPr>
        <p:spPr>
          <a:xfrm>
            <a:off x="683568" y="1491630"/>
            <a:ext cx="7704856" cy="3000821"/>
          </a:xfrm>
          <a:prstGeom prst="rect">
            <a:avLst/>
          </a:prstGeom>
        </p:spPr>
        <p:txBody>
          <a:bodyPr wrap="square">
            <a:spAutoFit/>
          </a:bodyPr>
          <a:lstStyle/>
          <a:p>
            <a:pPr>
              <a:lnSpc>
                <a:spcPct val="150000"/>
              </a:lnSpc>
            </a:pPr>
            <a:r>
              <a:rPr lang="zh-CN" altLang="en-US" dirty="0"/>
              <a:t>对这个样本进行扰动，对扰动前后的</a:t>
            </a:r>
            <a:r>
              <a:rPr lang="zh-CN" altLang="en-US" b="1" dirty="0"/>
              <a:t>样本相似度的距离</a:t>
            </a:r>
            <a:r>
              <a:rPr lang="zh-CN" altLang="en-US" dirty="0"/>
              <a:t>进行了定义，使用</a:t>
            </a:r>
            <a:r>
              <a:rPr lang="zh-CN" altLang="en-US" b="1" dirty="0"/>
              <a:t>指数核函数</a:t>
            </a:r>
            <a:r>
              <a:rPr lang="zh-CN" altLang="en-US" dirty="0"/>
              <a:t>定义，这取决于样本的类型（文本用余弦相似性，图像用</a:t>
            </a:r>
            <a:r>
              <a:rPr lang="en-US" altLang="zh-CN" dirty="0" err="1"/>
              <a:t>L2</a:t>
            </a:r>
            <a:r>
              <a:rPr lang="zh-CN" altLang="en-US" dirty="0"/>
              <a:t>范数）</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 </a:t>
            </a:r>
            <a:r>
              <a:rPr lang="en-US" altLang="zh-CN" dirty="0"/>
              <a:t>σ</a:t>
            </a:r>
            <a:r>
              <a:rPr lang="zh-CN" altLang="en-US" dirty="0"/>
              <a:t> 控制核函数的作用范围，其值越大，核函数的局部影响范围就越大。</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823172"/>
            <a:ext cx="3240360" cy="78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98564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539552" y="1203598"/>
            <a:ext cx="7920880" cy="2793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indent="0">
              <a:lnSpc>
                <a:spcPct val="150000"/>
              </a:lnSpc>
              <a:spcBef>
                <a:spcPct val="20000"/>
              </a:spcBef>
              <a:spcAft>
                <a:spcPct val="20000"/>
              </a:spcAft>
              <a:buClr>
                <a:schemeClr val="hlink"/>
              </a:buClr>
              <a:buFont typeface="Wingdings" pitchFamily="2" charset="2"/>
              <a:buNone/>
            </a:pPr>
            <a:r>
              <a:rPr lang="zh-CN" altLang="en-US" dirty="0">
                <a:solidFill>
                  <a:srgbClr val="000000"/>
                </a:solidFill>
                <a:latin typeface="微软雅黑" pitchFamily="34" charset="-122"/>
                <a:ea typeface="微软雅黑" pitchFamily="34" charset="-122"/>
              </a:rPr>
              <a:t>文本数据使用余弦相似性度量，先将文档数据整理成</a:t>
            </a:r>
            <a:r>
              <a:rPr lang="zh-CN" altLang="en-US" dirty="0">
                <a:latin typeface="微软雅黑" pitchFamily="34" charset="-122"/>
                <a:ea typeface="微软雅黑" pitchFamily="34" charset="-122"/>
              </a:rPr>
              <a:t>文档—词矩阵</a:t>
            </a:r>
            <a:r>
              <a:rPr lang="zh-CN" altLang="en-US" dirty="0">
                <a:solidFill>
                  <a:srgbClr val="000000"/>
                </a:solidFill>
                <a:latin typeface="微软雅黑" pitchFamily="34" charset="-122"/>
                <a:ea typeface="微软雅黑" pitchFamily="34" charset="-122"/>
              </a:rPr>
              <a:t>格式：</a:t>
            </a:r>
          </a:p>
          <a:p>
            <a:pPr>
              <a:lnSpc>
                <a:spcPct val="150000"/>
              </a:lnSpc>
              <a:spcBef>
                <a:spcPct val="20000"/>
              </a:spcBef>
              <a:spcAft>
                <a:spcPct val="20000"/>
              </a:spcAft>
              <a:buClr>
                <a:schemeClr val="hlink"/>
              </a:buClr>
              <a:buFont typeface="Wingdings" pitchFamily="2" charset="2"/>
              <a:buNone/>
            </a:pPr>
            <a:endParaRPr lang="zh-CN" altLang="en-US" dirty="0">
              <a:solidFill>
                <a:srgbClr val="000000"/>
              </a:solidFill>
              <a:latin typeface="微软雅黑" pitchFamily="34" charset="-122"/>
              <a:ea typeface="微软雅黑" pitchFamily="34" charset="-122"/>
            </a:endParaRPr>
          </a:p>
          <a:p>
            <a:pPr>
              <a:lnSpc>
                <a:spcPct val="150000"/>
              </a:lnSpc>
              <a:spcBef>
                <a:spcPct val="20000"/>
              </a:spcBef>
              <a:spcAft>
                <a:spcPct val="20000"/>
              </a:spcAft>
              <a:buClr>
                <a:schemeClr val="hlink"/>
              </a:buClr>
              <a:buFont typeface="Wingdings" pitchFamily="2" charset="2"/>
              <a:buNone/>
            </a:pPr>
            <a:endParaRPr lang="zh-CN" altLang="en-US" dirty="0">
              <a:solidFill>
                <a:srgbClr val="000000"/>
              </a:solidFill>
              <a:latin typeface="微软雅黑" pitchFamily="34" charset="-122"/>
              <a:ea typeface="微软雅黑" pitchFamily="34" charset="-122"/>
            </a:endParaRPr>
          </a:p>
          <a:p>
            <a:pPr>
              <a:lnSpc>
                <a:spcPct val="150000"/>
              </a:lnSpc>
              <a:spcBef>
                <a:spcPct val="20000"/>
              </a:spcBef>
              <a:spcAft>
                <a:spcPct val="20000"/>
              </a:spcAft>
              <a:buClr>
                <a:schemeClr val="hlink"/>
              </a:buClr>
              <a:buFont typeface="Wingdings" pitchFamily="2" charset="2"/>
              <a:buNone/>
            </a:pPr>
            <a:endParaRPr lang="en-US" altLang="zh-CN" dirty="0">
              <a:solidFill>
                <a:srgbClr val="000000"/>
              </a:solidFill>
              <a:latin typeface="微软雅黑" pitchFamily="34" charset="-122"/>
              <a:ea typeface="微软雅黑" pitchFamily="34" charset="-122"/>
            </a:endParaRPr>
          </a:p>
          <a:p>
            <a:pPr>
              <a:buClr>
                <a:schemeClr val="hlink"/>
              </a:buClr>
              <a:buFont typeface="Wingdings" pitchFamily="2" charset="2"/>
              <a:buNone/>
            </a:pPr>
            <a:r>
              <a:rPr lang="zh-CN" altLang="en-US" dirty="0">
                <a:solidFill>
                  <a:srgbClr val="000000"/>
                </a:solidFill>
                <a:latin typeface="微软雅黑" pitchFamily="34" charset="-122"/>
                <a:ea typeface="微软雅黑" pitchFamily="34" charset="-122"/>
              </a:rPr>
              <a:t>两个文档之间的余弦相似度的计算公式为：   </a:t>
            </a:r>
          </a:p>
          <a:p>
            <a:pPr>
              <a:lnSpc>
                <a:spcPct val="150000"/>
              </a:lnSpc>
              <a:spcBef>
                <a:spcPct val="20000"/>
              </a:spcBef>
              <a:spcAft>
                <a:spcPct val="20000"/>
              </a:spcAft>
              <a:buClr>
                <a:schemeClr val="hlink"/>
              </a:buClr>
              <a:buFont typeface="Wingdings" pitchFamily="2" charset="2"/>
              <a:buNone/>
            </a:pPr>
            <a:endParaRPr lang="zh-CN" altLang="en-US" sz="2000" dirty="0">
              <a:solidFill>
                <a:srgbClr val="000000"/>
              </a:solidFill>
              <a:latin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00" y="1707654"/>
            <a:ext cx="7611070" cy="1422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651870"/>
            <a:ext cx="4727482" cy="1221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0981783"/>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059582"/>
            <a:ext cx="8208912" cy="1754326"/>
          </a:xfrm>
          <a:prstGeom prst="rect">
            <a:avLst/>
          </a:prstGeom>
        </p:spPr>
        <p:txBody>
          <a:bodyPr wrap="square">
            <a:spAutoFit/>
          </a:bodyPr>
          <a:lstStyle/>
          <a:p>
            <a:pPr>
              <a:lnSpc>
                <a:spcPct val="150000"/>
              </a:lnSpc>
            </a:pPr>
            <a:r>
              <a:rPr lang="zh-CN" altLang="en-US" dirty="0"/>
              <a:t>范数是具有“长度”概念的函数。在向量空间内，为所有的向量的赋予非零的增长度或者大小。不同的范数，所求的向量的长度或者大小是不同的。</a:t>
            </a:r>
            <a:endParaRPr lang="en-US" altLang="zh-CN" dirty="0"/>
          </a:p>
          <a:p>
            <a:pPr>
              <a:lnSpc>
                <a:spcPct val="150000"/>
              </a:lnSpc>
            </a:pPr>
            <a:r>
              <a:rPr lang="zh-CN" altLang="en-US" dirty="0"/>
              <a:t>举例：</a:t>
            </a:r>
            <a:r>
              <a:rPr lang="en-US" altLang="zh-CN" dirty="0"/>
              <a:t>2</a:t>
            </a:r>
            <a:r>
              <a:rPr lang="zh-CN" altLang="en-US" dirty="0"/>
              <a:t>维空间中，向量</a:t>
            </a:r>
            <a:r>
              <a:rPr lang="en-US" altLang="zh-CN" dirty="0"/>
              <a:t>(3,4)</a:t>
            </a:r>
            <a:r>
              <a:rPr lang="zh-CN" altLang="en-US" dirty="0"/>
              <a:t>的长度是</a:t>
            </a:r>
            <a:r>
              <a:rPr lang="en-US" altLang="zh-CN" dirty="0"/>
              <a:t>5</a:t>
            </a:r>
            <a:r>
              <a:rPr lang="zh-CN" altLang="en-US" dirty="0"/>
              <a:t>，那么</a:t>
            </a:r>
            <a:r>
              <a:rPr lang="en-US" altLang="zh-CN" dirty="0"/>
              <a:t>5</a:t>
            </a:r>
            <a:r>
              <a:rPr lang="zh-CN" altLang="en-US" dirty="0"/>
              <a:t>就是这个向量的一个范数的值，更确切的说，是欧式范数或者</a:t>
            </a:r>
            <a:r>
              <a:rPr lang="en-US" altLang="zh-CN" dirty="0" err="1"/>
              <a:t>L2</a:t>
            </a:r>
            <a:r>
              <a:rPr lang="zh-CN" altLang="en-US" dirty="0"/>
              <a:t>范数的值。</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7317" b="50000"/>
          <a:stretch/>
        </p:blipFill>
        <p:spPr bwMode="auto">
          <a:xfrm>
            <a:off x="539552" y="2815683"/>
            <a:ext cx="2927217"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2596" r="38317"/>
          <a:stretch/>
        </p:blipFill>
        <p:spPr bwMode="auto">
          <a:xfrm>
            <a:off x="3923928" y="2805500"/>
            <a:ext cx="4485498" cy="193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6571029"/>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131590"/>
            <a:ext cx="8280920" cy="3000821"/>
          </a:xfrm>
          <a:prstGeom prst="rect">
            <a:avLst/>
          </a:prstGeom>
        </p:spPr>
        <p:txBody>
          <a:bodyPr wrap="square">
            <a:spAutoFit/>
          </a:bodyPr>
          <a:lstStyle/>
          <a:p>
            <a:pPr>
              <a:lnSpc>
                <a:spcPct val="150000"/>
              </a:lnSpc>
            </a:pPr>
            <a:r>
              <a:rPr lang="zh-CN" altLang="en-US" dirty="0"/>
              <a:t>（</a:t>
            </a:r>
            <a:r>
              <a:rPr lang="en-US" altLang="zh-CN" dirty="0"/>
              <a:t>2</a:t>
            </a:r>
            <a:r>
              <a:rPr lang="zh-CN" altLang="en-US" dirty="0"/>
              <a:t>）目标函数：</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其中</a:t>
            </a:r>
            <a:r>
              <a:rPr lang="en-US" altLang="zh-CN" i="1" dirty="0"/>
              <a:t>f</a:t>
            </a:r>
            <a:r>
              <a:rPr lang="en-US" altLang="zh-CN" dirty="0"/>
              <a:t>(z)</a:t>
            </a:r>
            <a:r>
              <a:rPr lang="zh-CN" altLang="en-US" dirty="0"/>
              <a:t>就是扰动样本在</a:t>
            </a:r>
            <a:r>
              <a:rPr lang="en-US" altLang="zh-CN" dirty="0"/>
              <a:t>d</a:t>
            </a:r>
            <a:r>
              <a:rPr lang="zh-CN" altLang="en-US" dirty="0"/>
              <a:t>维空间（原始特征）上的预测值，</a:t>
            </a:r>
            <a:r>
              <a:rPr lang="en-US" altLang="zh-CN" i="1" dirty="0"/>
              <a:t>g</a:t>
            </a:r>
            <a:r>
              <a:rPr lang="en-US" altLang="zh-CN" dirty="0"/>
              <a:t>(z’)</a:t>
            </a:r>
            <a:r>
              <a:rPr lang="zh-CN" altLang="en-US" dirty="0"/>
              <a:t>则是在</a:t>
            </a:r>
            <a:r>
              <a:rPr lang="en-US" altLang="zh-CN" dirty="0"/>
              <a:t>d’</a:t>
            </a:r>
            <a:r>
              <a:rPr lang="zh-CN" altLang="en-US" dirty="0"/>
              <a:t>维空间（可解释特征）上的预测值，然后以相似度作为权重。上述的目标函数可以通过线性回归的方式进行优化。</a:t>
            </a:r>
            <a:endParaRPr lang="en-US" altLang="zh-CN"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3" y="896640"/>
            <a:ext cx="3812705" cy="66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779662"/>
            <a:ext cx="5332637"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730788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457200" y="1085851"/>
            <a:ext cx="8458200" cy="3308747"/>
          </a:xfrm>
          <a:prstGeom prst="rect">
            <a:avLst/>
          </a:prstGeom>
        </p:spPr>
        <p:txBody>
          <a:bodyPr/>
          <a:lstStyle>
            <a:lvl1pPr marL="342860" indent="-34286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863" indent="-285717"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2867" indent="-228573"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014" indent="-228573"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160" indent="-228573"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307"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00"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7"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zh-CN" altLang="en-US" sz="1800" dirty="0">
                <a:latin typeface="微软雅黑" pitchFamily="34" charset="-122"/>
              </a:rPr>
              <a:t>令</a:t>
            </a:r>
            <a:r>
              <a:rPr lang="en-US" altLang="zh-CN" sz="1800" dirty="0">
                <a:latin typeface="微软雅黑" pitchFamily="34" charset="-122"/>
              </a:rPr>
              <a:t>W</a:t>
            </a:r>
            <a:r>
              <a:rPr lang="zh-CN" altLang="en-US" sz="1800" dirty="0">
                <a:latin typeface="微软雅黑" pitchFamily="34" charset="-122"/>
              </a:rPr>
              <a:t>是这个给定系统的有限或无限所有对象的集合，由于观察能力的限制，我们只能获得这个世界的一个有限的子集</a:t>
            </a:r>
            <a:r>
              <a:rPr lang="en-US" altLang="zh-CN" sz="1800" dirty="0" err="1">
                <a:latin typeface="微软雅黑" pitchFamily="34" charset="-122"/>
              </a:rPr>
              <a:t>Q⊂W</a:t>
            </a:r>
            <a:r>
              <a:rPr lang="zh-CN" altLang="en-US" sz="1800" dirty="0">
                <a:latin typeface="微软雅黑" pitchFamily="34" charset="-122"/>
              </a:rPr>
              <a:t>，称为</a:t>
            </a:r>
            <a:r>
              <a:rPr lang="zh-CN" altLang="en-US" sz="1800" b="1" dirty="0">
                <a:latin typeface="微软雅黑" pitchFamily="34" charset="-122"/>
              </a:rPr>
              <a:t>样本集</a:t>
            </a:r>
            <a:r>
              <a:rPr lang="zh-CN" altLang="en-US" sz="1800" dirty="0">
                <a:latin typeface="微软雅黑" pitchFamily="34" charset="-122"/>
              </a:rPr>
              <a:t>。</a:t>
            </a:r>
          </a:p>
          <a:p>
            <a:pPr>
              <a:lnSpc>
                <a:spcPct val="150000"/>
              </a:lnSpc>
              <a:spcBef>
                <a:spcPts val="0"/>
              </a:spcBef>
            </a:pPr>
            <a:r>
              <a:rPr lang="zh-CN" altLang="en-US" sz="1800" b="1" dirty="0">
                <a:latin typeface="微软雅黑" pitchFamily="34" charset="-122"/>
              </a:rPr>
              <a:t>机器学习</a:t>
            </a:r>
            <a:r>
              <a:rPr lang="zh-CN" altLang="en-US" sz="1800" dirty="0">
                <a:latin typeface="微软雅黑" pitchFamily="34" charset="-122"/>
              </a:rPr>
              <a:t>就是根据这个有限样本集</a:t>
            </a:r>
            <a:r>
              <a:rPr lang="en-US" altLang="zh-CN" sz="1800" dirty="0">
                <a:latin typeface="微软雅黑" pitchFamily="34" charset="-122"/>
              </a:rPr>
              <a:t>Q </a:t>
            </a:r>
            <a:r>
              <a:rPr lang="zh-CN" altLang="en-US" sz="1800" dirty="0">
                <a:latin typeface="微软雅黑" pitchFamily="34" charset="-122"/>
              </a:rPr>
              <a:t>，推算这个系统的模型，使得其对这个系统为真。</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3028950"/>
            <a:ext cx="6918325" cy="1796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53411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067" y="1131590"/>
            <a:ext cx="8280920" cy="3000821"/>
          </a:xfrm>
          <a:prstGeom prst="rect">
            <a:avLst/>
          </a:prstGeom>
        </p:spPr>
        <p:txBody>
          <a:bodyPr wrap="square">
            <a:spAutoFit/>
          </a:bodyPr>
          <a:lstStyle/>
          <a:p>
            <a:pPr>
              <a:lnSpc>
                <a:spcPct val="150000"/>
              </a:lnSpc>
            </a:pPr>
            <a:r>
              <a:rPr lang="zh-CN" altLang="en-US" dirty="0"/>
              <a:t>（</a:t>
            </a:r>
            <a:r>
              <a:rPr lang="en-US" altLang="zh-CN" dirty="0"/>
              <a:t>1</a:t>
            </a:r>
            <a:r>
              <a:rPr lang="zh-CN" altLang="en-US" dirty="0"/>
              <a:t>）表格数据的</a:t>
            </a:r>
            <a:r>
              <a:rPr lang="en-US" altLang="zh-CN" dirty="0"/>
              <a:t>LIME</a:t>
            </a:r>
          </a:p>
          <a:p>
            <a:pPr>
              <a:lnSpc>
                <a:spcPct val="150000"/>
              </a:lnSpc>
            </a:pPr>
            <a:endParaRPr lang="en-US" altLang="zh-CN" b="1" dirty="0"/>
          </a:p>
          <a:p>
            <a:pPr>
              <a:lnSpc>
                <a:spcPct val="150000"/>
              </a:lnSpc>
            </a:pPr>
            <a:r>
              <a:rPr lang="zh-CN" altLang="en-US" dirty="0"/>
              <a:t>（</a:t>
            </a:r>
            <a:r>
              <a:rPr lang="en-US" altLang="zh-CN" dirty="0"/>
              <a:t>2</a:t>
            </a:r>
            <a:r>
              <a:rPr lang="zh-CN" altLang="en-US" dirty="0"/>
              <a:t>）文本数据的</a:t>
            </a:r>
            <a:r>
              <a:rPr lang="en-US" altLang="zh-CN" dirty="0"/>
              <a:t>LIME</a:t>
            </a:r>
          </a:p>
          <a:p>
            <a:pPr>
              <a:lnSpc>
                <a:spcPct val="150000"/>
              </a:lnSpc>
            </a:pPr>
            <a:endParaRPr lang="en-US" altLang="zh-CN" b="1" dirty="0"/>
          </a:p>
          <a:p>
            <a:pPr>
              <a:lnSpc>
                <a:spcPct val="150000"/>
              </a:lnSpc>
            </a:pPr>
            <a:r>
              <a:rPr lang="zh-CN" altLang="en-US" dirty="0"/>
              <a:t>（</a:t>
            </a:r>
            <a:r>
              <a:rPr lang="en-US" altLang="zh-CN" dirty="0"/>
              <a:t>3</a:t>
            </a:r>
            <a:r>
              <a:rPr lang="zh-CN" altLang="en-US" dirty="0"/>
              <a:t>）图像数据的</a:t>
            </a:r>
            <a:r>
              <a:rPr lang="en-US" altLang="zh-CN" dirty="0"/>
              <a:t>LIME</a:t>
            </a:r>
          </a:p>
          <a:p>
            <a:pPr>
              <a:lnSpc>
                <a:spcPct val="150000"/>
              </a:lnSpc>
            </a:pPr>
            <a:endParaRPr lang="en-US" altLang="zh-CN" b="1" dirty="0"/>
          </a:p>
          <a:p>
            <a:pPr>
              <a:lnSpc>
                <a:spcPct val="150000"/>
              </a:lnSpc>
            </a:pPr>
            <a:r>
              <a:rPr lang="en-US"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2" action="ppaction://hlinkfile"/>
              </a:rPr>
              <a:t>LIME-python</a:t>
            </a: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2" action="ppaction://hlinkfile"/>
              </a:rPr>
              <a:t>程序</a:t>
            </a:r>
            <a:endParaRPr lang="en-US" altLang="zh-C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873" y="2650505"/>
            <a:ext cx="527367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1800" y="1131590"/>
            <a:ext cx="3045454" cy="135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6898" y="1131590"/>
            <a:ext cx="3458421" cy="151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891430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2587" y="1131590"/>
            <a:ext cx="8568952" cy="3416320"/>
          </a:xfrm>
          <a:prstGeom prst="rect">
            <a:avLst/>
          </a:prstGeom>
        </p:spPr>
        <p:txBody>
          <a:bodyPr wrap="square">
            <a:spAutoFit/>
          </a:bodyPr>
          <a:lstStyle/>
          <a:p>
            <a:pPr marL="285750" indent="-285750">
              <a:lnSpc>
                <a:spcPct val="150000"/>
              </a:lnSpc>
              <a:buFont typeface="Wingdings" pitchFamily="2" charset="2"/>
              <a:buChar char="p"/>
            </a:pPr>
            <a:r>
              <a:rPr lang="zh-CN" altLang="en-US" dirty="0"/>
              <a:t>可解释性。要求解释器的模型与特征都必须是可解释的，像决策树、线性模型都是很适合拿来解释的模型；而可解释的模型必须搭配可解释的特征，才是真正的可解释性，让不了解机器学习的人也能通过解释器理解模型。</a:t>
            </a:r>
            <a:endParaRPr lang="en-US" altLang="zh-CN" dirty="0"/>
          </a:p>
          <a:p>
            <a:pPr marL="285750" indent="-285750">
              <a:lnSpc>
                <a:spcPct val="150000"/>
              </a:lnSpc>
              <a:buFont typeface="Wingdings" pitchFamily="2" charset="2"/>
              <a:buChar char="p"/>
            </a:pPr>
            <a:r>
              <a:rPr lang="zh-CN" altLang="en-US" dirty="0"/>
              <a:t>局部保真度。不可能期望简单的可解释模型在效果上等同于复杂预测模型。解释器不需要在全局上达到复杂模型的效果，但至少在局部上效果要很接近，而此处的局部代表想观察的那个样本的周围。</a:t>
            </a:r>
            <a:endParaRPr lang="en-US" altLang="zh-CN" dirty="0"/>
          </a:p>
          <a:p>
            <a:pPr marL="285750" indent="-285750">
              <a:lnSpc>
                <a:spcPct val="150000"/>
              </a:lnSpc>
              <a:buFont typeface="Wingdings" pitchFamily="2" charset="2"/>
              <a:buChar char="p"/>
            </a:pPr>
            <a:r>
              <a:rPr lang="zh-CN" altLang="en-US" dirty="0"/>
              <a:t>与模型无关。与复杂预测模型无关，无论多复杂的预测模型，像是</a:t>
            </a:r>
            <a:r>
              <a:rPr lang="en-US" altLang="zh-CN" dirty="0" err="1"/>
              <a:t>SVM</a:t>
            </a:r>
            <a:r>
              <a:rPr lang="zh-CN" altLang="en-US" dirty="0"/>
              <a:t>或神经网络，该解释器都可以工作。</a:t>
            </a:r>
          </a:p>
        </p:txBody>
      </p:sp>
    </p:spTree>
    <p:extLst>
      <p:ext uri="{BB962C8B-B14F-4D97-AF65-F5344CB8AC3E}">
        <p14:creationId xmlns:p14="http://schemas.microsoft.com/office/powerpoint/2010/main" val="366523941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203598"/>
            <a:ext cx="6336704" cy="3831818"/>
          </a:xfrm>
          <a:prstGeom prst="rect">
            <a:avLst/>
          </a:prstGeom>
        </p:spPr>
        <p:txBody>
          <a:bodyPr wrap="square">
            <a:spAutoFit/>
          </a:bodyPr>
          <a:lstStyle/>
          <a:p>
            <a:pPr>
              <a:lnSpc>
                <a:spcPct val="150000"/>
              </a:lnSpc>
            </a:pPr>
            <a:r>
              <a:rPr lang="zh-CN" altLang="en-US" dirty="0"/>
              <a:t>部分依赖图、个体条件期望图、置换特征重要性、</a:t>
            </a:r>
            <a:r>
              <a:rPr lang="en-US" altLang="zh-CN" dirty="0"/>
              <a:t>LIME</a:t>
            </a:r>
            <a:r>
              <a:rPr lang="zh-CN" altLang="en-US" dirty="0"/>
              <a:t>、</a:t>
            </a:r>
            <a:r>
              <a:rPr lang="en-US" altLang="zh-CN" dirty="0" err="1"/>
              <a:t>SHAP</a:t>
            </a:r>
            <a:r>
              <a:rPr lang="zh-CN" altLang="en-US" dirty="0"/>
              <a:t>成为事后揭开机器学习模型⿊箱的有⼒⼯具。</a:t>
            </a:r>
            <a:endParaRPr lang="en-US" altLang="zh-CN" dirty="0"/>
          </a:p>
          <a:p>
            <a:pPr marL="285750" indent="-285750">
              <a:lnSpc>
                <a:spcPct val="150000"/>
              </a:lnSpc>
              <a:buFont typeface="Arial" pitchFamily="34" charset="0"/>
              <a:buChar char="•"/>
            </a:pPr>
            <a:r>
              <a:rPr lang="zh-CN" altLang="en-US" dirty="0"/>
              <a:t>部分依赖图和个体条件期望图：考察某项特征的不同取值对模型输出值的影响。</a:t>
            </a:r>
            <a:endParaRPr lang="en-US" altLang="zh-CN" dirty="0"/>
          </a:p>
          <a:p>
            <a:pPr marL="285750" indent="-285750">
              <a:lnSpc>
                <a:spcPct val="150000"/>
              </a:lnSpc>
              <a:buFont typeface="Arial" pitchFamily="34" charset="0"/>
              <a:buChar char="•"/>
            </a:pPr>
            <a:r>
              <a:rPr lang="zh-CN" altLang="en-US" dirty="0"/>
              <a:t>置换特征重要性：衡量了对特征值进行打乱后</a:t>
            </a:r>
            <a:r>
              <a:rPr lang="en-US" altLang="zh-CN" dirty="0"/>
              <a:t>,</a:t>
            </a:r>
            <a:r>
              <a:rPr lang="zh-CN" altLang="en-US" dirty="0"/>
              <a:t>模型的预测性能的变化。</a:t>
            </a:r>
            <a:endParaRPr lang="en-US" altLang="zh-CN" dirty="0"/>
          </a:p>
          <a:p>
            <a:pPr marL="285750" indent="-285750">
              <a:lnSpc>
                <a:spcPct val="150000"/>
              </a:lnSpc>
              <a:buFont typeface="Arial" pitchFamily="34" charset="0"/>
              <a:buChar char="•"/>
            </a:pPr>
            <a:r>
              <a:rPr lang="en-US" altLang="zh-CN" dirty="0"/>
              <a:t>LIME</a:t>
            </a:r>
            <a:r>
              <a:rPr lang="zh-CN" altLang="en-US" dirty="0"/>
              <a:t>：对于每条样本，寻找⼀个更容易解释的代理模型解释原模型。</a:t>
            </a:r>
          </a:p>
          <a:p>
            <a:pPr marL="285750" indent="-285750">
              <a:lnSpc>
                <a:spcPct val="150000"/>
              </a:lnSpc>
              <a:buFont typeface="Arial" pitchFamily="34" charset="0"/>
              <a:buChar char="•"/>
            </a:pPr>
            <a:r>
              <a:rPr lang="en-US" altLang="zh-CN" b="1" dirty="0" err="1"/>
              <a:t>SHAP</a:t>
            </a:r>
            <a:r>
              <a:rPr lang="zh-CN" altLang="en-US" b="1" dirty="0"/>
              <a:t>：源于博弈论，计算特征对模型输出的边际贡献。</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00" y="1183223"/>
            <a:ext cx="2610220" cy="360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644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983" t="47135" r="42168" b="17969"/>
          <a:stretch/>
        </p:blipFill>
        <p:spPr bwMode="auto">
          <a:xfrm>
            <a:off x="683568" y="1143990"/>
            <a:ext cx="3888432" cy="198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374" t="46875" r="41142" b="23177"/>
          <a:stretch/>
        </p:blipFill>
        <p:spPr bwMode="auto">
          <a:xfrm>
            <a:off x="4572000" y="1143991"/>
            <a:ext cx="4050045" cy="198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788" t="47396" r="46999" b="23437"/>
          <a:stretch/>
        </p:blipFill>
        <p:spPr bwMode="auto">
          <a:xfrm>
            <a:off x="683568" y="3127114"/>
            <a:ext cx="3888432" cy="1823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4547806" y="3123375"/>
            <a:ext cx="4074239" cy="1826837"/>
            <a:chOff x="4860032" y="3088990"/>
            <a:chExt cx="3955593" cy="1823100"/>
          </a:xfrm>
        </p:grpSpPr>
        <p:grpSp>
          <p:nvGrpSpPr>
            <p:cNvPr id="10" name="组合 9"/>
            <p:cNvGrpSpPr/>
            <p:nvPr/>
          </p:nvGrpSpPr>
          <p:grpSpPr>
            <a:xfrm>
              <a:off x="4860032" y="3088991"/>
              <a:ext cx="3955593" cy="1823099"/>
              <a:chOff x="1259632" y="987574"/>
              <a:chExt cx="5265018" cy="3276600"/>
            </a:xfrm>
          </p:grpSpPr>
          <p:pic>
            <p:nvPicPr>
              <p:cNvPr id="11"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38480" t="54834" r="43338" b="16145"/>
              <a:stretch/>
            </p:blipFill>
            <p:spPr bwMode="auto">
              <a:xfrm>
                <a:off x="4159002" y="2141240"/>
                <a:ext cx="2365648" cy="212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5959" t="39063" r="61365" b="16145"/>
              <a:stretch/>
            </p:blipFill>
            <p:spPr bwMode="auto">
              <a:xfrm>
                <a:off x="1259632" y="987574"/>
                <a:ext cx="2950418"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6673" y="3088990"/>
              <a:ext cx="1738952" cy="641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256997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208" t="39655" r="55288" b="19181"/>
          <a:stretch/>
        </p:blipFill>
        <p:spPr bwMode="auto">
          <a:xfrm>
            <a:off x="5148064" y="1347898"/>
            <a:ext cx="3966077" cy="291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227" t="63306" r="49215" b="17969"/>
          <a:stretch/>
        </p:blipFill>
        <p:spPr bwMode="auto">
          <a:xfrm>
            <a:off x="107504" y="1860240"/>
            <a:ext cx="496855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84796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709" t="45690" r="41718" b="17026"/>
          <a:stretch/>
        </p:blipFill>
        <p:spPr bwMode="auto">
          <a:xfrm>
            <a:off x="467544" y="1131590"/>
            <a:ext cx="8208912"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971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131590"/>
            <a:ext cx="905553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id="{9C97194A-D294-660A-D304-A2BB2DB2E12C}"/>
              </a:ext>
            </a:extLst>
          </p:cNvPr>
          <p:cNvPicPr>
            <a:picLocks noChangeAspect="1"/>
          </p:cNvPicPr>
          <p:nvPr/>
        </p:nvPicPr>
        <p:blipFill>
          <a:blip r:embed="rId3"/>
          <a:stretch>
            <a:fillRect/>
          </a:stretch>
        </p:blipFill>
        <p:spPr>
          <a:xfrm>
            <a:off x="971600" y="5092030"/>
            <a:ext cx="5251720" cy="412771"/>
          </a:xfrm>
          <a:prstGeom prst="rect">
            <a:avLst/>
          </a:prstGeom>
        </p:spPr>
      </p:pic>
    </p:spTree>
    <p:extLst>
      <p:ext uri="{BB962C8B-B14F-4D97-AF65-F5344CB8AC3E}">
        <p14:creationId xmlns:p14="http://schemas.microsoft.com/office/powerpoint/2010/main" val="4104317084"/>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298" t="45905" r="41233" b="17026"/>
          <a:stretch/>
        </p:blipFill>
        <p:spPr bwMode="auto">
          <a:xfrm>
            <a:off x="467544" y="1131590"/>
            <a:ext cx="8208912"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1969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298" t="46552" r="41717" b="24138"/>
          <a:stretch/>
        </p:blipFill>
        <p:spPr bwMode="auto">
          <a:xfrm>
            <a:off x="539552" y="1131590"/>
            <a:ext cx="813690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052" t="74691" r="42808" b="17672"/>
          <a:stretch/>
        </p:blipFill>
        <p:spPr bwMode="auto">
          <a:xfrm>
            <a:off x="539552" y="4083918"/>
            <a:ext cx="813690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54608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298" t="50000" r="47897" b="20043"/>
          <a:stretch/>
        </p:blipFill>
        <p:spPr bwMode="auto">
          <a:xfrm>
            <a:off x="395535" y="1186147"/>
            <a:ext cx="8225347" cy="3185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8289" t="62500" r="45474" b="18750"/>
          <a:stretch/>
        </p:blipFill>
        <p:spPr bwMode="auto">
          <a:xfrm>
            <a:off x="5090161" y="2435925"/>
            <a:ext cx="3514287" cy="2152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79766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heme/theme1.xml><?xml version="1.0" encoding="utf-8"?>
<a:theme xmlns:a="http://schemas.openxmlformats.org/drawingml/2006/main" name="1_Office 主题​​">
  <a:themeElements>
    <a:clrScheme name="自定义 301">
      <a:dk1>
        <a:sysClr val="windowText" lastClr="000000"/>
      </a:dk1>
      <a:lt1>
        <a:sysClr val="window" lastClr="FFFFFF"/>
      </a:lt1>
      <a:dk2>
        <a:srgbClr val="7F7F7F"/>
      </a:dk2>
      <a:lt2>
        <a:srgbClr val="7F7F7F"/>
      </a:lt2>
      <a:accent1>
        <a:srgbClr val="C00002"/>
      </a:accent1>
      <a:accent2>
        <a:srgbClr val="C00002"/>
      </a:accent2>
      <a:accent3>
        <a:srgbClr val="C00002"/>
      </a:accent3>
      <a:accent4>
        <a:srgbClr val="C00002"/>
      </a:accent4>
      <a:accent5>
        <a:srgbClr val="808080"/>
      </a:accent5>
      <a:accent6>
        <a:srgbClr val="80808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sz="2000" b="1" dirty="0" smtClean="0">
            <a:solidFill>
              <a:schemeClr val="accent1"/>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16974</TotalTime>
  <Words>8387</Words>
  <Application>Microsoft Office PowerPoint</Application>
  <PresentationFormat>全屏显示(16:9)</PresentationFormat>
  <Paragraphs>549</Paragraphs>
  <Slides>116</Slides>
  <Notes>47</Notes>
  <HiddenSlides>18</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116</vt:i4>
      </vt:variant>
    </vt:vector>
  </HeadingPairs>
  <TitlesOfParts>
    <vt:vector size="127" baseType="lpstr">
      <vt:lpstr>Monotype Sorts</vt:lpstr>
      <vt:lpstr>宋体</vt:lpstr>
      <vt:lpstr>微软雅黑</vt:lpstr>
      <vt:lpstr>Algerian</vt:lpstr>
      <vt:lpstr>Arial</vt:lpstr>
      <vt:lpstr>Calibri</vt:lpstr>
      <vt:lpstr>Cambria Math</vt:lpstr>
      <vt:lpstr>Times New Roman</vt:lpstr>
      <vt:lpstr>Wingdings</vt:lpstr>
      <vt:lpstr>1_Office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花儿</Manager>
  <Company>阿唐工作室</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TH原创PPT模板</dc:title>
  <dc:subject>信息化教学设计模板</dc:subject>
  <dc:creator>TH8154</dc:creator>
  <dc:description>18201823939qq</dc:description>
  <cp:lastModifiedBy>恒嘉 胡</cp:lastModifiedBy>
  <cp:revision>713</cp:revision>
  <dcterms:created xsi:type="dcterms:W3CDTF">2015-12-19T13:13:55Z</dcterms:created>
  <dcterms:modified xsi:type="dcterms:W3CDTF">2024-02-16T02:19:14Z</dcterms:modified>
</cp:coreProperties>
</file>